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4" r:id="rId13"/>
    <p:sldId id="268" r:id="rId14"/>
    <p:sldId id="269" r:id="rId15"/>
    <p:sldId id="270" r:id="rId16"/>
    <p:sldId id="271" r:id="rId17"/>
    <p:sldId id="272" r:id="rId18"/>
    <p:sldId id="273" r:id="rId19"/>
    <p:sldId id="263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9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8468F94-A134-4F15-8CA2-12A08389C6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E45330A-6D0A-4354-B679-1257D1A8A3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E16CBF6-42CD-4D17-AB6F-818693197D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8F4601C-87B4-4969-9CC4-159E596905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81682E1-A004-46FC-A69A-4124270442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8001B36-976C-4818-8376-DA3E7265F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93A627-ED1A-4C3D-B416-8B1D42D3046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3CA1A5-2E12-46D3-9F88-C19349E40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A9516-FA12-4406-9904-6A7ADA988C5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8EEC8C3C-34A3-4E72-A252-B62C67530A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06FCD8-794D-4B75-98DC-7B6B7018B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University college Los Angeles,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D2DEA8-FDEF-4300-9594-F9C0464FF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D9F0-9FB5-45BF-B97C-AA89E38FDA3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C83CD07-9697-493D-A6BB-F0CDBC44E8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EC4821-FC24-499F-9D75-D1A099968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Gang bangers in the literature from the USA is not what you think. Ecologically sound using the terms the students use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2110-1D8E-4CE0-B958-D1115E3A5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54349-6020-40B3-AABF-75F65858F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A54C6-0264-41D2-9B36-81AE2BF4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C1CE-89E0-40B0-BAB9-86603588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A81DE-4171-450D-85E0-91BC89E9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61E52-E1D2-4B85-9490-1C204F7E05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76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0E75-F5A4-4458-B1BB-27F838C2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CC32C-9DD8-458D-8FD3-647B4BD45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CAA2C-A7A8-44E3-ACD1-F816CE2F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11CA-79FF-41DC-BAA4-B6A094A7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CFC32-14F3-48EB-8102-E6F11220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4DF53-CF0D-43E4-A7C6-FAD715A54A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13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8F86BF-F308-4007-8201-C908B7453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A380F-96EA-4090-9F20-B7350738C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55A51-E540-4054-BDFC-0EB0911C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D9C2-1C56-455E-8422-25DBAFE0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C125A-6DCF-49BF-86D0-D6C6DE95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EEDE3-A091-4B01-B2B0-BC1B1955F6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23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239B-BE81-4CFD-BB1D-0BFC43F4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CF228-03F4-40EC-937B-22AC7759B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57357-B2B3-47E0-A885-922EA29E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3F59-3EC8-4FE7-9901-EC85A204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9012-29A6-4A24-A86C-073120E0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B42B0-76A3-4C07-B869-D2EC1478E8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0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3003-AB60-4092-84AC-5560234B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EB67A-4280-4E65-905F-66090810A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80C5F-B443-4E72-980D-01F77937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45C2F-E9E1-4830-B71F-2B271F24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4B399-ABEA-4E2B-AAA8-880EB2E7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44F7-02D0-4142-B220-F7707363D6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3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121C-08ED-4395-BF0E-EF21250B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2E383-3C73-4DA1-9E75-7B079DE7A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7F7D4-97A4-496F-AF60-7977D467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7D6FF-E45D-43B3-B1EF-09FA2CE5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7C120-8B9B-4DE2-BB5A-442CA80F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97339-284A-415A-8778-4E75F031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879E6-3954-40A1-81E4-B9F1FDE4CF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97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831E-831F-44C4-878B-FB3DABAB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BCFD6-0422-4F7E-80CA-C5DCE0679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E8292-EBA1-4012-BEE2-53D35CBE3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91738-644D-4967-87C2-334F6C797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776C5-E0DC-4F24-B4ED-13159EE76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E471A-D4E7-43B8-94F6-330B1385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70D77A-CC41-4EB5-AC49-F6D8AF6B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9B1A7-BE36-4C93-A2E5-CA9A9697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EAC28-F7B7-47A2-9E3B-23C57BB13A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45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24F7-3A8E-4DA8-BE8A-8ADF9173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FF23A-0894-48BB-AE20-C2343DEF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F1218-C256-4F44-B653-36B12D87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47029-BD8E-4CD2-96F0-17CE8E53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F8CE3-C642-4191-BF2C-7529DC1A17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983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5E32C-BCCE-467A-B9FF-71F5ED71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E7E8E-CFF1-4C60-AD97-66CE6780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EDA59-7E29-4352-A62D-7756AF82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A03B9-39C1-41C1-B042-5C10C0BECF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7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3A9B-7E6A-4144-AC0A-BC15666D4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F07F-73C7-454A-B8B3-EC236F440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FD200-5B47-4A30-AD6D-CF64A959D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A36DC-A8EE-46F7-9C9A-64AD3421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CB16D-EB07-48D0-BA58-55DC1E20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F03E3-A68D-49EA-B48C-EC0388AD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A6E8-AF90-4220-B3D9-EA9835C6BA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4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CC2C-0BB7-4888-B917-897813B5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1A139-539B-4FC7-A5E7-91A845786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5626-F719-4F18-975C-70D9F35B4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1599C-C79E-4ED8-8063-BA411DB0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27A16-8687-4FF9-8758-EDEA6E54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04FD1-9FDA-4293-A00E-F3D7699C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99DA2-C081-4721-A1BE-7886422E8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18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0C1C0F-642C-4D2C-B5B5-0EB226E84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493A49-53FE-4AF3-A324-2AECE5380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49634A-DEE8-41ED-BEFB-AD3267B4FC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98800E-F495-45E7-AA96-EB52291CC8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6FBCD3-EBED-451B-B4ED-2CC3E3942C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932048-08FF-43C2-AC60-7BFA68C309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EC80E5-681A-4920-8B8A-8290325034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PEERS training materials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82C0D3-4713-4AE9-8C70-39E68D2921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Introducing Elizabeth Laugeson’s programme to explain friendships to  adolescents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385326A-4B61-4441-AC0B-17E9F72B6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is out there ??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1496D82-3DE1-4985-A41B-D05E257B1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Activity identify at least 10 groups of teens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AFB124-50BD-4315-9B25-29E6376C1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can I make him my friend?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068367-49A7-42FB-B383-FEEB46130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i="1"/>
              <a:t>Friendship is a choice</a:t>
            </a:r>
          </a:p>
          <a:p>
            <a:pPr>
              <a:lnSpc>
                <a:spcPct val="90000"/>
              </a:lnSpc>
            </a:pPr>
            <a:r>
              <a:rPr lang="en-GB" altLang="en-US"/>
              <a:t>Programme is about reality and will not promise to make everything easy.</a:t>
            </a:r>
          </a:p>
          <a:p>
            <a:pPr>
              <a:lnSpc>
                <a:spcPct val="90000"/>
              </a:lnSpc>
            </a:pPr>
            <a:r>
              <a:rPr lang="en-GB" altLang="en-US"/>
              <a:t>Lessons about </a:t>
            </a:r>
            <a:r>
              <a:rPr lang="en-GB" altLang="en-US" i="1"/>
              <a:t>humour feedback</a:t>
            </a:r>
            <a:r>
              <a:rPr lang="en-GB" altLang="en-US"/>
              <a:t> to help students realise when they are being laughed at rather than with</a:t>
            </a:r>
          </a:p>
          <a:p>
            <a:pPr>
              <a:lnSpc>
                <a:spcPct val="90000"/>
              </a:lnSpc>
            </a:pPr>
            <a:r>
              <a:rPr lang="en-GB" altLang="en-US"/>
              <a:t>How to read gaze aversion and what that means and how to withdraw from situations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070A4D-3CBD-4B34-9262-225B83FAE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session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842604E-2B45-4518-9863-CF871CDD8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2A96E5-CBC4-4FDF-AA2D-A61B341AC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would it look in my school?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D412E84-1AD7-47F7-8D2E-83C00EF4A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14 sessions with parents too is a huge commitment</a:t>
            </a:r>
          </a:p>
          <a:p>
            <a:r>
              <a:rPr lang="en-GB" altLang="en-US"/>
              <a:t>Programme could be divided into two parts each of 8 sessions just with students</a:t>
            </a:r>
          </a:p>
          <a:p>
            <a:r>
              <a:rPr lang="en-GB" altLang="en-US"/>
              <a:t>Part 1 Developing and maintaining friendships</a:t>
            </a:r>
          </a:p>
          <a:p>
            <a:r>
              <a:rPr lang="en-GB" altLang="en-US"/>
              <a:t>Part 2 Handling rejection and conflict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4D26056-F201-4504-BDC2-FABEC9C8B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 begin..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4FBB996-4BF1-415A-9995-B3460958A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Ask class tutors and mentors to identify possible students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Meet with students individually to explain what it is about – have a flyer for students and families explaining what it is about</a:t>
            </a:r>
          </a:p>
          <a:p>
            <a:pPr>
              <a:lnSpc>
                <a:spcPct val="90000"/>
              </a:lnSpc>
            </a:pPr>
            <a:r>
              <a:rPr lang="en-GB" altLang="en-US"/>
              <a:t>Identify a room that will be available and time that colleagues will accept you removing pupils</a:t>
            </a:r>
          </a:p>
          <a:p>
            <a:pPr>
              <a:lnSpc>
                <a:spcPct val="90000"/>
              </a:lnSpc>
            </a:pPr>
            <a:r>
              <a:rPr lang="en-GB" altLang="en-US"/>
              <a:t>Facilities to share DVD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FF8975F-D51D-4B1D-B1B2-747A3A0FC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Set up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64BF75-D360-456E-81A1-A4F7E6ECD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Complete the questionnaires so you can evaluate the intervention ( Specialist Teaching Team can supply templates)</a:t>
            </a:r>
          </a:p>
          <a:p>
            <a:r>
              <a:rPr lang="en-GB" altLang="en-US"/>
              <a:t>Perhaps invite families to an information session 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B3D9935-2DA0-4501-BFC6-35EC79A17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 1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259BCE6-4741-4F69-BECD-1513702E4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Finding and choosing good friends</a:t>
            </a:r>
          </a:p>
          <a:p>
            <a:pPr>
              <a:lnSpc>
                <a:spcPct val="90000"/>
              </a:lnSpc>
            </a:pPr>
            <a:r>
              <a:rPr lang="en-GB" altLang="en-US"/>
              <a:t>Good conversations:The basics</a:t>
            </a:r>
          </a:p>
          <a:p>
            <a:pPr>
              <a:lnSpc>
                <a:spcPct val="90000"/>
              </a:lnSpc>
            </a:pPr>
            <a:r>
              <a:rPr lang="en-GB" altLang="en-US"/>
              <a:t>Starting and entering conversations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Exiting conversations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Managing electronic communication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Showing good sportsmanship</a:t>
            </a:r>
          </a:p>
          <a:p>
            <a:pPr>
              <a:lnSpc>
                <a:spcPct val="90000"/>
              </a:lnSpc>
            </a:pPr>
            <a:r>
              <a:rPr lang="en-GB" altLang="en-US"/>
              <a:t>Enjoying successful get togethers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Celebration session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EE77C59-AAB9-460D-890A-10B62A44B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 2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3CC32C-A03C-46FC-AF44-4488A4503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Revisit Part 1- share emotional toolkit tips</a:t>
            </a:r>
          </a:p>
          <a:p>
            <a:pPr>
              <a:lnSpc>
                <a:spcPct val="90000"/>
              </a:lnSpc>
            </a:pPr>
            <a:r>
              <a:rPr lang="en-GB" altLang="en-US"/>
              <a:t>Dealing with rejection-teasing and embarrassing feedback</a:t>
            </a:r>
          </a:p>
          <a:p>
            <a:pPr>
              <a:lnSpc>
                <a:spcPct val="90000"/>
              </a:lnSpc>
            </a:pPr>
            <a:r>
              <a:rPr lang="en-GB" altLang="en-US"/>
              <a:t>Bullying and bad reputations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Changing a bad reputation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Handling disagreements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Rumours and gossip</a:t>
            </a:r>
          </a:p>
          <a:p>
            <a:pPr>
              <a:lnSpc>
                <a:spcPct val="90000"/>
              </a:lnSpc>
            </a:pPr>
            <a:r>
              <a:rPr lang="en-GB" altLang="en-US"/>
              <a:t>Celebration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A537E28-47C8-4B26-87DB-B77488744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6642148-740D-45AD-AB5D-CBE3F6B8C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369240-3A80-4535-9D66-8B83B1803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1FB6AF-D18E-4681-BA5D-1066562F4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TASSK- Modification of the Test of Social Skills Knowledge (Frankel,F.,Erhardt,D.,Renenger,K.,&amp;Pataki,C.,2009)by permission of authors</a:t>
            </a:r>
          </a:p>
          <a:p>
            <a:r>
              <a:rPr lang="en-GB" altLang="en-US" sz="2400"/>
              <a:t>QPQ-P &amp; A-Adapted from Frankel &amp; Mintz(2008) by permission of authors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1E4A70E-51E5-4AEF-B894-997E61312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Aims of the course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A1C7A3-6FE9-41D6-9D62-7CEED30C7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To learn about the PEERS programme</a:t>
            </a:r>
          </a:p>
          <a:p>
            <a:pPr>
              <a:lnSpc>
                <a:spcPct val="90000"/>
              </a:lnSpc>
            </a:pPr>
            <a:r>
              <a:rPr lang="en-GB" altLang="en-US"/>
              <a:t>To identify pupils who may benefit</a:t>
            </a:r>
          </a:p>
          <a:p>
            <a:pPr>
              <a:lnSpc>
                <a:spcPct val="90000"/>
              </a:lnSpc>
            </a:pPr>
            <a:r>
              <a:rPr lang="en-GB" altLang="en-US"/>
              <a:t>To increase understanding of how PEERS differs from other programmes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To gain confidence in how we speak to young people about </a:t>
            </a:r>
            <a:r>
              <a:rPr lang="en-GB" altLang="en-US" i="1"/>
              <a:t>unwritten rules</a:t>
            </a:r>
            <a:r>
              <a:rPr lang="en-GB" altLang="en-US"/>
              <a:t> of social interaction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To consider how it could be used in your school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1F118FB-51BC-4060-858E-F385649A2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is the PEERS programme?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6D7E1B-6884-44D3-AB21-15D42853C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Dr Elizabeth Laugeson - clinical psychologist from U.C.L.A</a:t>
            </a:r>
          </a:p>
          <a:p>
            <a:pPr>
              <a:lnSpc>
                <a:spcPct val="90000"/>
              </a:lnSpc>
            </a:pPr>
            <a:r>
              <a:rPr lang="en-GB" altLang="en-US"/>
              <a:t>Carried out research with Professor Fred Frankel to find most effective techniques to support adolescents with social interaction difficulties (including ASD) to make friends</a:t>
            </a:r>
          </a:p>
          <a:p>
            <a:pPr>
              <a:lnSpc>
                <a:spcPct val="90000"/>
              </a:lnSpc>
            </a:pPr>
            <a:r>
              <a:rPr lang="en-GB" altLang="en-US" i="1"/>
              <a:t>PEERS Manual</a:t>
            </a:r>
            <a:r>
              <a:rPr lang="en-GB" altLang="en-US"/>
              <a:t> for pupil, staff and parents  and </a:t>
            </a:r>
            <a:r>
              <a:rPr lang="en-GB" altLang="en-US" i="1"/>
              <a:t>The Science of Making Friends 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7F0FD4C-D3B6-4D12-B1B4-296E9124C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What is the PEERS programme 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261E7C3-D3C2-495C-BE34-187A69115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Program for the Evaluation and Enrichment of Relational Skills</a:t>
            </a:r>
          </a:p>
          <a:p>
            <a:pPr>
              <a:lnSpc>
                <a:spcPct val="90000"/>
              </a:lnSpc>
            </a:pPr>
            <a:r>
              <a:rPr lang="en-GB" altLang="en-US"/>
              <a:t>Original programme is for 14 sessions where two groups are facilitated, one for pupils and one for parents who are trained as coaches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New book is for home use divided into 13 hands-on sections supported by a DVD of video demonstrations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27785D9-ECEE-4475-A43B-074285C04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may benefit?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4CD349-67BA-4794-8599-27CD1C06B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Materials are aimed at adolescents who want to learn how to make and keep friends</a:t>
            </a:r>
          </a:p>
          <a:p>
            <a:r>
              <a:rPr lang="en-GB" altLang="en-US"/>
              <a:t>E.L found 55% of pupils were more or less accepted by their peers with 15 % being popular</a:t>
            </a:r>
          </a:p>
          <a:p>
            <a:r>
              <a:rPr lang="en-GB" altLang="en-US"/>
              <a:t>30% of pupils experienced either peer rejection or social neglect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07E941-30CE-470B-B101-ADA3FFFD7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Who may benefit 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AB6CD92-9A70-4A04-BC23-6FE7C3422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Peer rejection (15%) –actively seek out friends but are perceived as ‘weird’, hyper verbose. Make unfunny jokes, monopolise conversations and are rejected. May get a bad reputation as being odd.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Socially excluded (15%)-shy,withdrawn and rarely speak in social situations. May experience depression, anxiety and can go unnoticed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Being alone also makes you vulnerable to bullying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B2F83F4-0778-416A-BC9C-BCD7C6F7A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PEERS is different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02027CA-786B-45C3-BAD6-641D9AF09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PEERS is evidence based.</a:t>
            </a:r>
          </a:p>
          <a:p>
            <a:r>
              <a:rPr lang="en-GB" altLang="en-US"/>
              <a:t>Baselines and results were evaluated using questionnaires that can be used in school to measure outcomes</a:t>
            </a:r>
          </a:p>
          <a:p>
            <a:r>
              <a:rPr lang="en-GB" altLang="en-US"/>
              <a:t>Test of Adolescent Social Skills Knowledge * (TASSK)</a:t>
            </a:r>
          </a:p>
          <a:p>
            <a:r>
              <a:rPr lang="en-GB" altLang="en-US"/>
              <a:t>Quality of Play Questionnaire for parents and adolescents (QPQ-P) (QPQ-A)*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BFEB35-1D2D-491E-83A1-409C976C4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How PEERS </a:t>
            </a:r>
            <a:r>
              <a:rPr lang="en-GB" altLang="en-US"/>
              <a:t>is different </a:t>
            </a:r>
            <a:endParaRPr lang="en-GB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5C591F-AD02-45EA-927E-C44FFA509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It is based on what really works – </a:t>
            </a:r>
            <a:r>
              <a:rPr lang="en-GB" altLang="en-US" i="1"/>
              <a:t>ecologically valid</a:t>
            </a:r>
            <a:r>
              <a:rPr lang="en-GB" altLang="en-US"/>
              <a:t> </a:t>
            </a:r>
          </a:p>
          <a:p>
            <a:pPr>
              <a:lnSpc>
                <a:spcPct val="90000"/>
              </a:lnSpc>
            </a:pPr>
            <a:r>
              <a:rPr lang="en-GB" altLang="en-US"/>
              <a:t>Works alongside the student in partnership</a:t>
            </a:r>
          </a:p>
          <a:p>
            <a:pPr>
              <a:lnSpc>
                <a:spcPct val="90000"/>
              </a:lnSpc>
            </a:pPr>
            <a:r>
              <a:rPr lang="en-GB" altLang="en-US"/>
              <a:t>Builds on their strengths e.g. uses rules to structure up social interaction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Uses key phrases to act as reminders and affirmations e.g. </a:t>
            </a:r>
            <a:r>
              <a:rPr lang="en-GB" altLang="en-US" i="1"/>
              <a:t>Friendship is a choice</a:t>
            </a:r>
          </a:p>
          <a:p>
            <a:pPr>
              <a:lnSpc>
                <a:spcPct val="90000"/>
              </a:lnSpc>
            </a:pPr>
            <a:r>
              <a:rPr lang="en-GB" altLang="en-US"/>
              <a:t>It can be supported by a mobile phone app</a:t>
            </a:r>
          </a:p>
          <a:p>
            <a:pPr>
              <a:lnSpc>
                <a:spcPct val="90000"/>
              </a:lnSpc>
            </a:pPr>
            <a:r>
              <a:rPr lang="en-GB" altLang="en-US"/>
              <a:t>Not a buddying system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FC7DCB0-4088-40E7-86EE-40DA1BB8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 how does it do it?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667424-9DCF-4135-ADA7-37BAE3C33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Find students who want to learn</a:t>
            </a:r>
          </a:p>
          <a:p>
            <a:pPr>
              <a:lnSpc>
                <a:spcPct val="90000"/>
              </a:lnSpc>
            </a:pPr>
            <a:r>
              <a:rPr lang="en-GB" altLang="en-US"/>
              <a:t>Students need to be aware of their own anxiety levels  - we have the Anxiety Programme in MK that we can use first</a:t>
            </a:r>
          </a:p>
          <a:p>
            <a:pPr>
              <a:lnSpc>
                <a:spcPct val="90000"/>
              </a:lnSpc>
            </a:pPr>
            <a:r>
              <a:rPr lang="en-GB" altLang="en-US"/>
              <a:t>Begin by considering students own interests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Then observe the social interactions around you-identify a group where you may find like-minded people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812</Words>
  <Application>Microsoft Office PowerPoint</Application>
  <PresentationFormat>On-screen Show (4:3)</PresentationFormat>
  <Paragraphs>87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Design</vt:lpstr>
      <vt:lpstr>PEERS training materials</vt:lpstr>
      <vt:lpstr>Aims of the course</vt:lpstr>
      <vt:lpstr>What is the PEERS programme?</vt:lpstr>
      <vt:lpstr>What is the PEERS programme ?</vt:lpstr>
      <vt:lpstr>Who may benefit?</vt:lpstr>
      <vt:lpstr>Who may benefit ?</vt:lpstr>
      <vt:lpstr>How PEERS is different</vt:lpstr>
      <vt:lpstr>How PEERS is different </vt:lpstr>
      <vt:lpstr>So how does it do it?</vt:lpstr>
      <vt:lpstr>Who is out there ??</vt:lpstr>
      <vt:lpstr>How can I make him my friend?</vt:lpstr>
      <vt:lpstr>Typical session</vt:lpstr>
      <vt:lpstr>How would it look in my school?</vt:lpstr>
      <vt:lpstr>To begin..</vt:lpstr>
      <vt:lpstr>Set up</vt:lpstr>
      <vt:lpstr>Part 1</vt:lpstr>
      <vt:lpstr>Part 2</vt:lpstr>
      <vt:lpstr>Questions?</vt:lpstr>
      <vt:lpstr>References</vt:lpstr>
    </vt:vector>
  </TitlesOfParts>
  <Company>Milton Keynes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PEERS training materials</dc:title>
  <dc:creator>Administrator</dc:creator>
  <cp:lastModifiedBy>Heather Partridge</cp:lastModifiedBy>
  <cp:revision>4</cp:revision>
  <dcterms:created xsi:type="dcterms:W3CDTF">2013-11-02T08:33:06Z</dcterms:created>
  <dcterms:modified xsi:type="dcterms:W3CDTF">2022-03-11T12:35:30Z</dcterms:modified>
</cp:coreProperties>
</file>