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74" r:id="rId13"/>
    <p:sldId id="268" r:id="rId14"/>
    <p:sldId id="269" r:id="rId15"/>
    <p:sldId id="270" r:id="rId16"/>
    <p:sldId id="271" r:id="rId17"/>
    <p:sldId id="272" r:id="rId18"/>
    <p:sldId id="273" r:id="rId19"/>
    <p:sldId id="263" r:id="rId20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692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E8468F94-A134-4F15-8CA2-12A08389C62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EE45330A-6D0A-4354-B679-1257D1A8A35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FE16CBF6-42CD-4D17-AB6F-818693197D59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98F4601C-87B4-4969-9CC4-159E5969059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B81682E1-A004-46FC-A69A-41242704428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D8001B36-976C-4818-8376-DA3E7265FB6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393A627-ED1A-4C3D-B416-8B1D42D30460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23CA1A5-2E12-46D3-9F88-C19349E404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5A9516-FA12-4406-9904-6A7ADA988C54}" type="slidenum">
              <a:rPr lang="en-GB" altLang="en-US"/>
              <a:pPr/>
              <a:t>3</a:t>
            </a:fld>
            <a:endParaRPr lang="en-GB" altLang="en-US"/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8EEC8C3C-34A3-4E72-A252-B62C67530AA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706FCD8-794D-4B75-98DC-7B6B7018BA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University college Los Angeles,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0D2DEA8-FDEF-4300-9594-F9C0464FF2E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52D9F0-9FB5-45BF-B97C-AA89E38FDA36}" type="slidenum">
              <a:rPr lang="en-GB" altLang="en-US"/>
              <a:pPr/>
              <a:t>10</a:t>
            </a:fld>
            <a:endParaRPr lang="en-GB" altLang="en-US"/>
          </a:p>
        </p:txBody>
      </p:sp>
      <p:sp>
        <p:nvSpPr>
          <p:cNvPr id="15362" name="Rectangle 2">
            <a:extLst>
              <a:ext uri="{FF2B5EF4-FFF2-40B4-BE49-F238E27FC236}">
                <a16:creationId xmlns:a16="http://schemas.microsoft.com/office/drawing/2014/main" id="{4C83CD07-9697-493D-A6BB-F0CDBC44E82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A8EC4821-FC24-499F-9D75-D1A0999685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Gang bangers in the literature from the USA is not what you think. Ecologically sound using the terms the students use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952110-1D8E-4CE0-B958-D1115E3A58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154349-6020-40B3-AABF-75F65858FE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9A54C6-0264-41D2-9B36-81AE2BF4B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D8C1CE-89E0-40B0-BAB9-86603588C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DA81DE-4171-450D-85E0-91BC89E91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261E52-E1D2-4B85-9490-1C204F7E059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78766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B0E75-F5A4-4458-B1BB-27F838C25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1CC32C-9DD8-458D-8FD3-647B4BD457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FCAA2C-A7A8-44E3-ACD1-F816CE2FB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1211CA-79FF-41DC-BAA4-B6A094A74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9CFC32-14F3-48EB-8102-E6F11220B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E4DF53-CF0D-43E4-A7C6-FAD715A54AC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84131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08F86BF-F308-4007-8201-C908B74532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5A380F-96EA-4090-9F20-B7350738CE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E55A51-E540-4054-BDFC-0EB0911C1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FD9C2-1C56-455E-8422-25DBAFE04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5C125A-6DCF-49BF-86D0-D6C6DE95F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3EEDE3-A091-4B01-B2B0-BC1B1955F6A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82376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5239B-BE81-4CFD-BB1D-0BFC43F4B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3CF228-03F4-40EC-937B-22AC7759B1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A57357-B2B3-47E0-A885-922EA29EF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A63F59-3EC8-4FE7-9901-EC85A2048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109012-29A6-4A24-A86C-073120E05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CB42B0-76A3-4C07-B869-D2EC1478E82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34066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9B3003-AB60-4092-84AC-5560234B7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5EB67A-4280-4E65-905F-66090810A7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A80C5F-B443-4E72-980D-01F77937B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045C2F-E9E1-4830-B71F-2B271F24F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14B399-ABEA-4E2B-AAA8-880EB2E7D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0644F7-02D0-4142-B220-F7707363D64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86355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18121C-08ED-4395-BF0E-EF21250B5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02E383-3C73-4DA1-9E75-7B079DE7AB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D7F7D4-97A4-496F-AF60-7977D4672B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07D6FF-E45D-43B3-B1EF-09FA2CE52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C7C120-8B9B-4DE2-BB5A-442CA80F4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C97339-284A-415A-8778-4E75F0311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C879E6-3954-40A1-81E4-B9F1FDE4CFB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82970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1D831E-831F-44C4-878B-FB3DABAB3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CBCFD6-0422-4F7E-80CA-C5DCE06797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4E8292-EBA1-4012-BEE2-53D35CBE30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091738-644D-4967-87C2-334F6C7974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11776C5-E0DC-4F24-B4ED-13159EE765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85E471A-D4E7-43B8-94F6-330B1385A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E70D77A-CC41-4EB5-AC49-F6D8AF6B3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A9B1A7-BE36-4C93-A2E5-CA9A9697B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8EAC28-F7B7-47A2-9E3B-23C57BB13A6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53455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3124F7-3A8E-4DA8-BE8A-8ADF91734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EFF23A-0894-48BB-AE20-C2343DEF0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AF1218-C256-4F44-B653-36B12D875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547029-BD8E-4CD2-96F0-17CE8E538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3F8CE3-C642-4191-BF2C-7529DC1A17D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99837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75E32C-BCCE-467A-B9FF-71F5ED71D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47E7E8E-CFF1-4C60-AD97-66CE6780C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EEDA59-7E29-4352-A62D-7756AF82A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0A03B9-39C1-41C1-B042-5C10C0BECFD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43758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83A9B-7E6A-4144-AC0A-BC15666D4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F1F07F-73C7-454A-B8B3-EC236F4400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6FD200-5B47-4A30-AD6D-CF64A959DC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1A36DC-A8EE-46F7-9C9A-64AD3421D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CCB16D-EB07-48D0-BA58-55DC1E200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EF03E3-A68D-49EA-B48C-EC0388AD3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33A6E8-AF90-4220-B3D9-EA9835C6BAD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67425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5CC2C-0BB7-4888-B917-897813B58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A1A139-539B-4FC7-A5E7-91A845786D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A15626-F719-4F18-975C-70D9F35B4B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91599C-C79E-4ED8-8063-BA411DB04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927A16-8687-4FF9-8758-EDEA6E54E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C04FD1-9FDA-4293-A00E-F3D7699C7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799DA2-C081-4721-A1BE-7886422E81F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11184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80C1C0F-642C-4D2C-B5B5-0EB226E841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0493A49-53FE-4AF3-A324-2AECE53806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D49634A-DEE8-41ED-BEFB-AD3267B4FC2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098800E-F495-45E7-AA96-EB52291CC8B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F6FBCD3-EBED-451B-B4ED-2CC3E3942CC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2932048-08FF-43C2-AC60-7BFA68C3093A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2BEC80E5-681A-4920-8B8A-82903250340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r>
              <a:rPr lang="en-GB" altLang="en-US" sz="4400"/>
              <a:t>PEERS training materials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4E82C0D3-4713-4AE9-8C70-39E68D29213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en-GB" altLang="en-US" sz="3200"/>
              <a:t>Introducing Elizabeth Laugeson’s programme to explain friendships to  adolescents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0385326A-4B61-4441-AC0B-17E9F72B6C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Who is out there ??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61496D82-3DE1-4985-A41B-D05E257B18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Activity identify at least 10 groups of teens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6DAFB124-50BD-4315-9B25-29E6376C1E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How can I make him my friend?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7C068367-49A7-42FB-B383-FEEB461301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GB" altLang="en-US" i="1"/>
              <a:t>Friendship is a choice</a:t>
            </a:r>
          </a:p>
          <a:p>
            <a:pPr>
              <a:lnSpc>
                <a:spcPct val="90000"/>
              </a:lnSpc>
            </a:pPr>
            <a:r>
              <a:rPr lang="en-GB" altLang="en-US"/>
              <a:t>Programme is about reality and will not promise to make everything easy.</a:t>
            </a:r>
          </a:p>
          <a:p>
            <a:pPr>
              <a:lnSpc>
                <a:spcPct val="90000"/>
              </a:lnSpc>
            </a:pPr>
            <a:r>
              <a:rPr lang="en-GB" altLang="en-US"/>
              <a:t>Lessons about </a:t>
            </a:r>
            <a:r>
              <a:rPr lang="en-GB" altLang="en-US" i="1"/>
              <a:t>humour feedback</a:t>
            </a:r>
            <a:r>
              <a:rPr lang="en-GB" altLang="en-US"/>
              <a:t> to help students realise when they are being laughed at rather than with</a:t>
            </a:r>
          </a:p>
          <a:p>
            <a:pPr>
              <a:lnSpc>
                <a:spcPct val="90000"/>
              </a:lnSpc>
            </a:pPr>
            <a:r>
              <a:rPr lang="en-GB" altLang="en-US"/>
              <a:t>How to read gaze aversion and what that means and how to withdraw from situations</a:t>
            </a:r>
          </a:p>
          <a:p>
            <a:pPr>
              <a:lnSpc>
                <a:spcPct val="90000"/>
              </a:lnSpc>
            </a:pPr>
            <a:endParaRPr lang="en-GB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CE070A4D-3CBD-4B34-9262-225B83FAE6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Typical session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5842604E-2B45-4518-9863-CF871CDD8E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112A96E5-CBC4-4FDF-AA2D-A61B341AC9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How would it look in my school?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DD412E84-1AD7-47F7-8D2E-83C00EF4A9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14 sessions with parents too is a huge commitment</a:t>
            </a:r>
          </a:p>
          <a:p>
            <a:r>
              <a:rPr lang="en-GB" altLang="en-US"/>
              <a:t>Programme could be divided into two parts each of 8 sessions just with students</a:t>
            </a:r>
          </a:p>
          <a:p>
            <a:r>
              <a:rPr lang="en-GB" altLang="en-US"/>
              <a:t>Part 1 Developing and maintaining friendships</a:t>
            </a:r>
          </a:p>
          <a:p>
            <a:r>
              <a:rPr lang="en-GB" altLang="en-US"/>
              <a:t>Part 2 Handling rejection and conflict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94D26056-F201-4504-BDC2-FABEC9C8BB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To begin..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A4FBB996-4BF1-415A-9995-B3460958AC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/>
              <a:t>Ask class tutors and mentors to identify possible students</a:t>
            </a:r>
          </a:p>
          <a:p>
            <a:pPr>
              <a:lnSpc>
                <a:spcPct val="90000"/>
              </a:lnSpc>
            </a:pPr>
            <a:r>
              <a:rPr lang="en-GB" altLang="en-US"/>
              <a:t>Meet with students individually to explain what it is about – have a flyer for students and families explaining what it is about</a:t>
            </a:r>
          </a:p>
          <a:p>
            <a:pPr>
              <a:lnSpc>
                <a:spcPct val="90000"/>
              </a:lnSpc>
            </a:pPr>
            <a:r>
              <a:rPr lang="en-GB" altLang="en-US"/>
              <a:t>Identify a room that will be available and time that colleagues will accept you removing pupils</a:t>
            </a:r>
          </a:p>
          <a:p>
            <a:pPr>
              <a:lnSpc>
                <a:spcPct val="90000"/>
              </a:lnSpc>
            </a:pPr>
            <a:r>
              <a:rPr lang="en-GB" altLang="en-US"/>
              <a:t>Facilities to share DVD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2FF8975F-D51D-4B1D-B1B2-747A3A0FCB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Set up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E864BF75-D360-456E-81A1-A4F7E6ECD2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Complete the questionnaires so you can evaluate the intervention ( Specialist Teaching Team can supply templates)</a:t>
            </a:r>
          </a:p>
          <a:p>
            <a:r>
              <a:rPr lang="en-GB" altLang="en-US"/>
              <a:t>Perhaps invite families to an information session </a:t>
            </a:r>
          </a:p>
          <a:p>
            <a:endParaRPr lang="en-GB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2B3D9935-2DA0-4501-BFC6-35EC79A173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Part 1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3259BCE6-4741-4F69-BECD-1513702E40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/>
              <a:t>Finding and choosing good friends</a:t>
            </a:r>
          </a:p>
          <a:p>
            <a:pPr>
              <a:lnSpc>
                <a:spcPct val="90000"/>
              </a:lnSpc>
            </a:pPr>
            <a:r>
              <a:rPr lang="en-GB" altLang="en-US"/>
              <a:t>Good conversations:The basics</a:t>
            </a:r>
          </a:p>
          <a:p>
            <a:pPr>
              <a:lnSpc>
                <a:spcPct val="90000"/>
              </a:lnSpc>
            </a:pPr>
            <a:r>
              <a:rPr lang="en-GB" altLang="en-US"/>
              <a:t>Starting and entering conversations</a:t>
            </a:r>
          </a:p>
          <a:p>
            <a:pPr>
              <a:lnSpc>
                <a:spcPct val="90000"/>
              </a:lnSpc>
            </a:pPr>
            <a:r>
              <a:rPr lang="en-GB" altLang="en-US"/>
              <a:t>Exiting conversations</a:t>
            </a:r>
          </a:p>
          <a:p>
            <a:pPr>
              <a:lnSpc>
                <a:spcPct val="90000"/>
              </a:lnSpc>
            </a:pPr>
            <a:r>
              <a:rPr lang="en-GB" altLang="en-US"/>
              <a:t>Managing electronic communication</a:t>
            </a:r>
          </a:p>
          <a:p>
            <a:pPr>
              <a:lnSpc>
                <a:spcPct val="90000"/>
              </a:lnSpc>
            </a:pPr>
            <a:r>
              <a:rPr lang="en-GB" altLang="en-US"/>
              <a:t>Showing good sportsmanship</a:t>
            </a:r>
          </a:p>
          <a:p>
            <a:pPr>
              <a:lnSpc>
                <a:spcPct val="90000"/>
              </a:lnSpc>
            </a:pPr>
            <a:r>
              <a:rPr lang="en-GB" altLang="en-US"/>
              <a:t>Enjoying successful get togethers</a:t>
            </a:r>
          </a:p>
          <a:p>
            <a:pPr>
              <a:lnSpc>
                <a:spcPct val="90000"/>
              </a:lnSpc>
            </a:pPr>
            <a:r>
              <a:rPr lang="en-GB" altLang="en-US"/>
              <a:t>Celebration session</a:t>
            </a:r>
          </a:p>
          <a:p>
            <a:pPr>
              <a:lnSpc>
                <a:spcPct val="90000"/>
              </a:lnSpc>
            </a:pPr>
            <a:endParaRPr lang="en-GB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DEE77C59-AAB9-460D-890A-10B62A44B6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Part 2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373CC32C-A03C-46FC-AF44-4488A45030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/>
              <a:t>Revisit Part 1- share emotional toolkit tips</a:t>
            </a:r>
          </a:p>
          <a:p>
            <a:pPr>
              <a:lnSpc>
                <a:spcPct val="90000"/>
              </a:lnSpc>
            </a:pPr>
            <a:r>
              <a:rPr lang="en-GB" altLang="en-US"/>
              <a:t>Dealing with rejection-teasing and embarrassing feedback</a:t>
            </a:r>
          </a:p>
          <a:p>
            <a:pPr>
              <a:lnSpc>
                <a:spcPct val="90000"/>
              </a:lnSpc>
            </a:pPr>
            <a:r>
              <a:rPr lang="en-GB" altLang="en-US"/>
              <a:t>Bullying and bad reputations</a:t>
            </a:r>
          </a:p>
          <a:p>
            <a:pPr>
              <a:lnSpc>
                <a:spcPct val="90000"/>
              </a:lnSpc>
            </a:pPr>
            <a:r>
              <a:rPr lang="en-GB" altLang="en-US"/>
              <a:t>Changing a bad reputation</a:t>
            </a:r>
          </a:p>
          <a:p>
            <a:pPr>
              <a:lnSpc>
                <a:spcPct val="90000"/>
              </a:lnSpc>
            </a:pPr>
            <a:r>
              <a:rPr lang="en-GB" altLang="en-US"/>
              <a:t>Handling disagreements</a:t>
            </a:r>
          </a:p>
          <a:p>
            <a:pPr>
              <a:lnSpc>
                <a:spcPct val="90000"/>
              </a:lnSpc>
            </a:pPr>
            <a:r>
              <a:rPr lang="en-GB" altLang="en-US"/>
              <a:t>Rumours and gossip</a:t>
            </a:r>
          </a:p>
          <a:p>
            <a:pPr>
              <a:lnSpc>
                <a:spcPct val="90000"/>
              </a:lnSpc>
            </a:pPr>
            <a:r>
              <a:rPr lang="en-GB" altLang="en-US"/>
              <a:t>Celebration</a:t>
            </a:r>
          </a:p>
          <a:p>
            <a:pPr>
              <a:lnSpc>
                <a:spcPct val="90000"/>
              </a:lnSpc>
            </a:pPr>
            <a:endParaRPr lang="en-GB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0A537E28-47C8-4B26-87DB-B774887445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Questions?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F6642148-740D-45AD-AB5D-CBE3F6B8C5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D5369240-3A80-4535-9D66-8B83B18032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References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F21FB6AF-D18E-4681-BA5D-1066562F44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/>
              <a:t>TASSK- Modification of the Test of Social Skills Knowledge (Frankel,F.,Erhardt,D.,Renenger,K.,&amp;Pataki,C.,2009)by permission of authors</a:t>
            </a:r>
          </a:p>
          <a:p>
            <a:r>
              <a:rPr lang="en-GB" altLang="en-US" sz="2400"/>
              <a:t>QPQ-P &amp; A-Adapted from Frankel &amp; Mintz(2008) by permission of authors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81E4A70E-51E5-4AEF-B894-997E61312B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Aims of the course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3AA1C7A3-6FE9-41D6-9D62-7CEED30C70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/>
              <a:t>To learn about the PEERS programme</a:t>
            </a:r>
          </a:p>
          <a:p>
            <a:pPr>
              <a:lnSpc>
                <a:spcPct val="90000"/>
              </a:lnSpc>
            </a:pPr>
            <a:r>
              <a:rPr lang="en-GB" altLang="en-US"/>
              <a:t>To identify pupils who may benefit</a:t>
            </a:r>
          </a:p>
          <a:p>
            <a:pPr>
              <a:lnSpc>
                <a:spcPct val="90000"/>
              </a:lnSpc>
            </a:pPr>
            <a:r>
              <a:rPr lang="en-GB" altLang="en-US"/>
              <a:t>To increase understanding of how PEERS differs from other programmes</a:t>
            </a:r>
          </a:p>
          <a:p>
            <a:pPr>
              <a:lnSpc>
                <a:spcPct val="90000"/>
              </a:lnSpc>
            </a:pPr>
            <a:r>
              <a:rPr lang="en-GB" altLang="en-US"/>
              <a:t>To gain confidence in how we speak to young people about </a:t>
            </a:r>
            <a:r>
              <a:rPr lang="en-GB" altLang="en-US" i="1"/>
              <a:t>unwritten rules</a:t>
            </a:r>
            <a:r>
              <a:rPr lang="en-GB" altLang="en-US"/>
              <a:t> of social interaction</a:t>
            </a:r>
          </a:p>
          <a:p>
            <a:pPr>
              <a:lnSpc>
                <a:spcPct val="90000"/>
              </a:lnSpc>
            </a:pPr>
            <a:r>
              <a:rPr lang="en-GB" altLang="en-US"/>
              <a:t>To consider how it could be used in your school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21F118FB-51BC-4060-858E-F385649A2F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4000"/>
              <a:t>What is the PEERS programme?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216D7E1B-6884-44D3-AB21-15D42853CE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/>
              <a:t>Dr Elizabeth Laugeson - clinical psychologist from U.C.L.A</a:t>
            </a:r>
          </a:p>
          <a:p>
            <a:pPr>
              <a:lnSpc>
                <a:spcPct val="90000"/>
              </a:lnSpc>
            </a:pPr>
            <a:r>
              <a:rPr lang="en-GB" altLang="en-US"/>
              <a:t>Carried out research with Professor Fred Frankel to find most effective techniques to support adolescents with social interaction difficulties (including ASD) to make friends</a:t>
            </a:r>
          </a:p>
          <a:p>
            <a:pPr>
              <a:lnSpc>
                <a:spcPct val="90000"/>
              </a:lnSpc>
            </a:pPr>
            <a:r>
              <a:rPr lang="en-GB" altLang="en-US" i="1"/>
              <a:t>PEERS Manual</a:t>
            </a:r>
            <a:r>
              <a:rPr lang="en-GB" altLang="en-US"/>
              <a:t> for pupil, staff and parents  and </a:t>
            </a:r>
            <a:r>
              <a:rPr lang="en-GB" altLang="en-US" i="1"/>
              <a:t>The Science of Making Friends 2013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B7F0FD4C-D3B6-4D12-B1B4-296E9124C0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4000" dirty="0"/>
              <a:t>What is the PEERS programme ?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D261E7C3-D3C2-495C-BE34-187A691150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/>
              <a:t>Program for the Evaluation and Enrichment of Relational Skills</a:t>
            </a:r>
          </a:p>
          <a:p>
            <a:pPr>
              <a:lnSpc>
                <a:spcPct val="90000"/>
              </a:lnSpc>
            </a:pPr>
            <a:r>
              <a:rPr lang="en-GB" altLang="en-US"/>
              <a:t>Original programme is for 14 sessions where two groups are facilitated, one for pupils and one for parents who are trained as coaches</a:t>
            </a:r>
          </a:p>
          <a:p>
            <a:pPr>
              <a:lnSpc>
                <a:spcPct val="90000"/>
              </a:lnSpc>
            </a:pPr>
            <a:r>
              <a:rPr lang="en-GB" altLang="en-US"/>
              <a:t>New book is for home use divided into 13 hands-on sections supported by a DVD of video demonstrations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427785D9-ECEE-4475-A43B-074285C044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Who may benefit?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5B4CD349-67BA-4794-8599-27CD1C06BC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Materials are aimed at adolescents who want to learn how to make and keep friends</a:t>
            </a:r>
          </a:p>
          <a:p>
            <a:r>
              <a:rPr lang="en-GB" altLang="en-US"/>
              <a:t>E.L found 55% of pupils were more or less accepted by their peers with 15 % being popular</a:t>
            </a:r>
          </a:p>
          <a:p>
            <a:r>
              <a:rPr lang="en-GB" altLang="en-US"/>
              <a:t>30% of pupils experienced either peer rejection or social neglect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D307E941-30CE-470B-B101-ADA3FFFD7A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Who may benefit ?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6AB6CD92-9A70-4A04-BC23-6FE7C34220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800"/>
              <a:t>Peer rejection (15%) –actively seek out friends but are perceived as ‘weird’, hyper verbose. Make unfunny jokes, monopolise conversations and are rejected. May get a bad reputation as being odd.</a:t>
            </a:r>
          </a:p>
          <a:p>
            <a:pPr>
              <a:lnSpc>
                <a:spcPct val="90000"/>
              </a:lnSpc>
            </a:pPr>
            <a:r>
              <a:rPr lang="en-GB" altLang="en-US" sz="2800"/>
              <a:t>Socially excluded (15%)-shy,withdrawn and rarely speak in social situations. May experience depression, anxiety and can go unnoticed</a:t>
            </a:r>
          </a:p>
          <a:p>
            <a:pPr>
              <a:lnSpc>
                <a:spcPct val="90000"/>
              </a:lnSpc>
            </a:pPr>
            <a:r>
              <a:rPr lang="en-GB" altLang="en-US" sz="2800"/>
              <a:t>Being alone also makes you vulnerable to bullying</a:t>
            </a:r>
          </a:p>
          <a:p>
            <a:pPr>
              <a:lnSpc>
                <a:spcPct val="90000"/>
              </a:lnSpc>
            </a:pPr>
            <a:endParaRPr lang="en-GB" altLang="en-US" sz="2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8B2F83F4-0778-416A-BC9C-BCD7C6F7A5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How PEERS is different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802027CA-786B-45C3-BAD6-641D9AF091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PEERS is evidence based.</a:t>
            </a:r>
          </a:p>
          <a:p>
            <a:r>
              <a:rPr lang="en-GB" altLang="en-US"/>
              <a:t>Baselines and results were evaluated using questionnaires that can be used in school to measure outcomes</a:t>
            </a:r>
          </a:p>
          <a:p>
            <a:r>
              <a:rPr lang="en-GB" altLang="en-US"/>
              <a:t>Test of Adolescent Social Skills Knowledge * (TASSK)</a:t>
            </a:r>
          </a:p>
          <a:p>
            <a:r>
              <a:rPr lang="en-GB" altLang="en-US"/>
              <a:t>Quality of Play Questionnaire for parents and adolescents (QPQ-P) (QPQ-A)*</a:t>
            </a:r>
          </a:p>
          <a:p>
            <a:endParaRPr lang="en-GB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E5BFEB35-1D2D-491E-83A1-409C976C4D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How PEERS </a:t>
            </a:r>
            <a:r>
              <a:rPr lang="en-GB" altLang="en-US"/>
              <a:t>is different </a:t>
            </a:r>
            <a:endParaRPr lang="en-GB" altLang="en-US" dirty="0"/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285C591F-AD02-45EA-927E-C44FFA509F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48577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/>
              <a:t>It is based on what really works – </a:t>
            </a:r>
            <a:r>
              <a:rPr lang="en-GB" altLang="en-US" i="1"/>
              <a:t>ecologically valid</a:t>
            </a:r>
            <a:r>
              <a:rPr lang="en-GB" altLang="en-US"/>
              <a:t> </a:t>
            </a:r>
          </a:p>
          <a:p>
            <a:pPr>
              <a:lnSpc>
                <a:spcPct val="90000"/>
              </a:lnSpc>
            </a:pPr>
            <a:r>
              <a:rPr lang="en-GB" altLang="en-US"/>
              <a:t>Works alongside the student in partnership</a:t>
            </a:r>
          </a:p>
          <a:p>
            <a:pPr>
              <a:lnSpc>
                <a:spcPct val="90000"/>
              </a:lnSpc>
            </a:pPr>
            <a:r>
              <a:rPr lang="en-GB" altLang="en-US"/>
              <a:t>Builds on their strengths e.g. uses rules to structure up social interaction</a:t>
            </a:r>
          </a:p>
          <a:p>
            <a:pPr>
              <a:lnSpc>
                <a:spcPct val="90000"/>
              </a:lnSpc>
            </a:pPr>
            <a:r>
              <a:rPr lang="en-GB" altLang="en-US"/>
              <a:t>Uses key phrases to act as reminders and affirmations e.g. </a:t>
            </a:r>
            <a:r>
              <a:rPr lang="en-GB" altLang="en-US" i="1"/>
              <a:t>Friendship is a choice</a:t>
            </a:r>
          </a:p>
          <a:p>
            <a:pPr>
              <a:lnSpc>
                <a:spcPct val="90000"/>
              </a:lnSpc>
            </a:pPr>
            <a:r>
              <a:rPr lang="en-GB" altLang="en-US"/>
              <a:t>It can be supported by a mobile phone app</a:t>
            </a:r>
          </a:p>
          <a:p>
            <a:pPr>
              <a:lnSpc>
                <a:spcPct val="90000"/>
              </a:lnSpc>
            </a:pPr>
            <a:r>
              <a:rPr lang="en-GB" altLang="en-US"/>
              <a:t>Not a buddying system</a:t>
            </a:r>
          </a:p>
          <a:p>
            <a:pPr>
              <a:lnSpc>
                <a:spcPct val="90000"/>
              </a:lnSpc>
            </a:pPr>
            <a:endParaRPr lang="en-GB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9FC7DCB0-4088-40E7-86EE-40DA1BB8FD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So how does it do it?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E1667424-9DCF-4135-ADA7-37BAE3C337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/>
              <a:t>Find students who want to learn</a:t>
            </a:r>
          </a:p>
          <a:p>
            <a:pPr>
              <a:lnSpc>
                <a:spcPct val="90000"/>
              </a:lnSpc>
            </a:pPr>
            <a:r>
              <a:rPr lang="en-GB" altLang="en-US"/>
              <a:t>Students need to be aware of their own anxiety levels  - we have the Anxiety Programme in MK that we can use first</a:t>
            </a:r>
          </a:p>
          <a:p>
            <a:pPr>
              <a:lnSpc>
                <a:spcPct val="90000"/>
              </a:lnSpc>
            </a:pPr>
            <a:r>
              <a:rPr lang="en-GB" altLang="en-US"/>
              <a:t>Begin by considering students own interests</a:t>
            </a:r>
          </a:p>
          <a:p>
            <a:pPr>
              <a:lnSpc>
                <a:spcPct val="90000"/>
              </a:lnSpc>
            </a:pPr>
            <a:r>
              <a:rPr lang="en-GB" altLang="en-US"/>
              <a:t>Then observe the social interactions around you-identify a group where you may find like-minded people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812</Words>
  <Application>Microsoft Office PowerPoint</Application>
  <PresentationFormat>On-screen Show (4:3)</PresentationFormat>
  <Paragraphs>87</Paragraphs>
  <Slides>19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Arial</vt:lpstr>
      <vt:lpstr>Default Design</vt:lpstr>
      <vt:lpstr>PEERS training materials</vt:lpstr>
      <vt:lpstr>Aims of the course</vt:lpstr>
      <vt:lpstr>What is the PEERS programme?</vt:lpstr>
      <vt:lpstr>What is the PEERS programme ?</vt:lpstr>
      <vt:lpstr>Who may benefit?</vt:lpstr>
      <vt:lpstr>Who may benefit ?</vt:lpstr>
      <vt:lpstr>How PEERS is different</vt:lpstr>
      <vt:lpstr>How PEERS is different </vt:lpstr>
      <vt:lpstr>So how does it do it?</vt:lpstr>
      <vt:lpstr>Who is out there ??</vt:lpstr>
      <vt:lpstr>How can I make him my friend?</vt:lpstr>
      <vt:lpstr>Typical session</vt:lpstr>
      <vt:lpstr>How would it look in my school?</vt:lpstr>
      <vt:lpstr>To begin..</vt:lpstr>
      <vt:lpstr>Set up</vt:lpstr>
      <vt:lpstr>Part 1</vt:lpstr>
      <vt:lpstr>Part 2</vt:lpstr>
      <vt:lpstr>Questions?</vt:lpstr>
      <vt:lpstr>References</vt:lpstr>
    </vt:vector>
  </TitlesOfParts>
  <Company>Milton Keynes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PEERS training materials</dc:title>
  <dc:creator>Administrator</dc:creator>
  <cp:lastModifiedBy>Heather Partridge</cp:lastModifiedBy>
  <cp:revision>4</cp:revision>
  <dcterms:created xsi:type="dcterms:W3CDTF">2013-11-02T08:33:06Z</dcterms:created>
  <dcterms:modified xsi:type="dcterms:W3CDTF">2022-03-11T12:35:30Z</dcterms:modified>
</cp:coreProperties>
</file>