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8" r:id="rId3"/>
    <p:sldId id="259" r:id="rId4"/>
    <p:sldId id="260" r:id="rId5"/>
    <p:sldId id="262" r:id="rId6"/>
    <p:sldId id="263" r:id="rId7"/>
    <p:sldId id="264" r:id="rId8"/>
    <p:sldId id="265" r:id="rId9"/>
    <p:sldId id="266" r:id="rId10"/>
    <p:sldId id="267" r:id="rId11"/>
    <p:sldId id="268" r:id="rId12"/>
    <p:sldId id="269" r:id="rId13"/>
    <p:sldId id="270" r:id="rId14"/>
    <p:sldId id="271" r:id="rId15"/>
    <p:sldId id="272" r:id="rId16"/>
  </p:sldIdLst>
  <p:sldSz cx="9144000" cy="6858000" type="screen4x3"/>
  <p:notesSz cx="6858000" cy="9144000"/>
  <p:defaultTextStyle>
    <a:defPPr>
      <a:defRPr lang="en-GB"/>
    </a:defPPr>
    <a:lvl1pPr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79" autoAdjust="0"/>
    <p:restoredTop sz="94660"/>
  </p:normalViewPr>
  <p:slideViewPr>
    <p:cSldViewPr snapToGrid="0">
      <p:cViewPr varScale="1">
        <p:scale>
          <a:sx n="67" d="100"/>
          <a:sy n="67" d="100"/>
        </p:scale>
        <p:origin x="1284"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a:extLst>
              <a:ext uri="{FF2B5EF4-FFF2-40B4-BE49-F238E27FC236}">
                <a16:creationId xmlns:a16="http://schemas.microsoft.com/office/drawing/2014/main" id="{241E1DC7-548D-D0B9-5549-815A99A098A8}"/>
              </a:ext>
            </a:extLst>
          </p:cNvPr>
          <p:cNvSpPr>
            <a:spLocks noGrp="1"/>
          </p:cNvSpPr>
          <p:nvPr>
            <p:ph type="dt" sz="half" idx="10"/>
          </p:nvPr>
        </p:nvSpPr>
        <p:spPr/>
        <p:txBody>
          <a:bodyPr/>
          <a:lstStyle>
            <a:lvl1pPr>
              <a:defRPr/>
            </a:lvl1pPr>
          </a:lstStyle>
          <a:p>
            <a:pPr>
              <a:defRPr/>
            </a:pPr>
            <a:fld id="{7AA2E444-C956-463D-92BE-A9245177C375}" type="datetimeFigureOut">
              <a:rPr lang="en-GB"/>
              <a:pPr>
                <a:defRPr/>
              </a:pPr>
              <a:t>14/05/2024</a:t>
            </a:fld>
            <a:endParaRPr lang="en-GB"/>
          </a:p>
        </p:txBody>
      </p:sp>
      <p:sp>
        <p:nvSpPr>
          <p:cNvPr id="5" name="Footer Placeholder 4">
            <a:extLst>
              <a:ext uri="{FF2B5EF4-FFF2-40B4-BE49-F238E27FC236}">
                <a16:creationId xmlns:a16="http://schemas.microsoft.com/office/drawing/2014/main" id="{E438D8FC-0A25-31C1-70C1-A4FD4B20F097}"/>
              </a:ext>
            </a:extLst>
          </p:cNvPr>
          <p:cNvSpPr>
            <a:spLocks noGrp="1"/>
          </p:cNvSpPr>
          <p:nvPr>
            <p:ph type="ftr" sz="quarter" idx="11"/>
          </p:nvPr>
        </p:nvSpPr>
        <p:spPr/>
        <p:txBody>
          <a:bodyPr/>
          <a:lstStyle>
            <a:lvl1pPr>
              <a:defRPr/>
            </a:lvl1pPr>
          </a:lstStyle>
          <a:p>
            <a:pPr>
              <a:defRPr/>
            </a:pPr>
            <a:endParaRPr lang="en-GB"/>
          </a:p>
        </p:txBody>
      </p:sp>
      <p:sp>
        <p:nvSpPr>
          <p:cNvPr id="6" name="Slide Number Placeholder 5">
            <a:extLst>
              <a:ext uri="{FF2B5EF4-FFF2-40B4-BE49-F238E27FC236}">
                <a16:creationId xmlns:a16="http://schemas.microsoft.com/office/drawing/2014/main" id="{DA51637E-C76D-B868-171B-2AADA51AEBDA}"/>
              </a:ext>
            </a:extLst>
          </p:cNvPr>
          <p:cNvSpPr>
            <a:spLocks noGrp="1"/>
          </p:cNvSpPr>
          <p:nvPr>
            <p:ph type="sldNum" sz="quarter" idx="12"/>
          </p:nvPr>
        </p:nvSpPr>
        <p:spPr/>
        <p:txBody>
          <a:bodyPr/>
          <a:lstStyle>
            <a:lvl1pPr>
              <a:defRPr/>
            </a:lvl1pPr>
          </a:lstStyle>
          <a:p>
            <a:pPr>
              <a:defRPr/>
            </a:pPr>
            <a:fld id="{1DF12404-AB03-4EFD-B662-38C93C39BA45}" type="slidenum">
              <a:rPr lang="en-GB" altLang="en-US"/>
              <a:pPr>
                <a:defRPr/>
              </a:pPr>
              <a:t>‹#›</a:t>
            </a:fld>
            <a:endParaRPr lang="en-GB" altLang="en-US"/>
          </a:p>
        </p:txBody>
      </p:sp>
    </p:spTree>
    <p:extLst>
      <p:ext uri="{BB962C8B-B14F-4D97-AF65-F5344CB8AC3E}">
        <p14:creationId xmlns:p14="http://schemas.microsoft.com/office/powerpoint/2010/main" val="20369712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9C2540E5-C803-A33C-47D6-32B1862DA0B1}"/>
              </a:ext>
            </a:extLst>
          </p:cNvPr>
          <p:cNvSpPr>
            <a:spLocks noGrp="1"/>
          </p:cNvSpPr>
          <p:nvPr>
            <p:ph type="dt" sz="half" idx="10"/>
          </p:nvPr>
        </p:nvSpPr>
        <p:spPr/>
        <p:txBody>
          <a:bodyPr/>
          <a:lstStyle>
            <a:lvl1pPr>
              <a:defRPr/>
            </a:lvl1pPr>
          </a:lstStyle>
          <a:p>
            <a:pPr>
              <a:defRPr/>
            </a:pPr>
            <a:fld id="{3AE812D8-AC14-4692-8BB6-2B3BF114D1C8}" type="datetimeFigureOut">
              <a:rPr lang="en-GB"/>
              <a:pPr>
                <a:defRPr/>
              </a:pPr>
              <a:t>14/05/2024</a:t>
            </a:fld>
            <a:endParaRPr lang="en-GB"/>
          </a:p>
        </p:txBody>
      </p:sp>
      <p:sp>
        <p:nvSpPr>
          <p:cNvPr id="5" name="Footer Placeholder 4">
            <a:extLst>
              <a:ext uri="{FF2B5EF4-FFF2-40B4-BE49-F238E27FC236}">
                <a16:creationId xmlns:a16="http://schemas.microsoft.com/office/drawing/2014/main" id="{10B8B749-6889-F5CE-17CB-BC265DBB923F}"/>
              </a:ext>
            </a:extLst>
          </p:cNvPr>
          <p:cNvSpPr>
            <a:spLocks noGrp="1"/>
          </p:cNvSpPr>
          <p:nvPr>
            <p:ph type="ftr" sz="quarter" idx="11"/>
          </p:nvPr>
        </p:nvSpPr>
        <p:spPr/>
        <p:txBody>
          <a:bodyPr/>
          <a:lstStyle>
            <a:lvl1pPr>
              <a:defRPr/>
            </a:lvl1pPr>
          </a:lstStyle>
          <a:p>
            <a:pPr>
              <a:defRPr/>
            </a:pPr>
            <a:endParaRPr lang="en-GB"/>
          </a:p>
        </p:txBody>
      </p:sp>
      <p:sp>
        <p:nvSpPr>
          <p:cNvPr id="6" name="Slide Number Placeholder 5">
            <a:extLst>
              <a:ext uri="{FF2B5EF4-FFF2-40B4-BE49-F238E27FC236}">
                <a16:creationId xmlns:a16="http://schemas.microsoft.com/office/drawing/2014/main" id="{A51F9716-56D3-0B4A-0477-921DA7FF403E}"/>
              </a:ext>
            </a:extLst>
          </p:cNvPr>
          <p:cNvSpPr>
            <a:spLocks noGrp="1"/>
          </p:cNvSpPr>
          <p:nvPr>
            <p:ph type="sldNum" sz="quarter" idx="12"/>
          </p:nvPr>
        </p:nvSpPr>
        <p:spPr/>
        <p:txBody>
          <a:bodyPr/>
          <a:lstStyle>
            <a:lvl1pPr>
              <a:defRPr/>
            </a:lvl1pPr>
          </a:lstStyle>
          <a:p>
            <a:pPr>
              <a:defRPr/>
            </a:pPr>
            <a:fld id="{F356F436-4590-49D4-A361-3FF4C8168B7D}" type="slidenum">
              <a:rPr lang="en-GB" altLang="en-US"/>
              <a:pPr>
                <a:defRPr/>
              </a:pPr>
              <a:t>‹#›</a:t>
            </a:fld>
            <a:endParaRPr lang="en-GB" altLang="en-US"/>
          </a:p>
        </p:txBody>
      </p:sp>
    </p:spTree>
    <p:extLst>
      <p:ext uri="{BB962C8B-B14F-4D97-AF65-F5344CB8AC3E}">
        <p14:creationId xmlns:p14="http://schemas.microsoft.com/office/powerpoint/2010/main" val="28632281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FEDC418E-B6DB-46D0-EE18-A04DAC1943CC}"/>
              </a:ext>
            </a:extLst>
          </p:cNvPr>
          <p:cNvSpPr>
            <a:spLocks noGrp="1"/>
          </p:cNvSpPr>
          <p:nvPr>
            <p:ph type="dt" sz="half" idx="10"/>
          </p:nvPr>
        </p:nvSpPr>
        <p:spPr/>
        <p:txBody>
          <a:bodyPr/>
          <a:lstStyle>
            <a:lvl1pPr>
              <a:defRPr/>
            </a:lvl1pPr>
          </a:lstStyle>
          <a:p>
            <a:pPr>
              <a:defRPr/>
            </a:pPr>
            <a:fld id="{ECD6015B-5345-4F9E-AFE0-714230B4EBC7}" type="datetimeFigureOut">
              <a:rPr lang="en-GB"/>
              <a:pPr>
                <a:defRPr/>
              </a:pPr>
              <a:t>14/05/2024</a:t>
            </a:fld>
            <a:endParaRPr lang="en-GB"/>
          </a:p>
        </p:txBody>
      </p:sp>
      <p:sp>
        <p:nvSpPr>
          <p:cNvPr id="5" name="Footer Placeholder 4">
            <a:extLst>
              <a:ext uri="{FF2B5EF4-FFF2-40B4-BE49-F238E27FC236}">
                <a16:creationId xmlns:a16="http://schemas.microsoft.com/office/drawing/2014/main" id="{F0384028-0309-019C-F87A-A4D668B25CD1}"/>
              </a:ext>
            </a:extLst>
          </p:cNvPr>
          <p:cNvSpPr>
            <a:spLocks noGrp="1"/>
          </p:cNvSpPr>
          <p:nvPr>
            <p:ph type="ftr" sz="quarter" idx="11"/>
          </p:nvPr>
        </p:nvSpPr>
        <p:spPr/>
        <p:txBody>
          <a:bodyPr/>
          <a:lstStyle>
            <a:lvl1pPr>
              <a:defRPr/>
            </a:lvl1pPr>
          </a:lstStyle>
          <a:p>
            <a:pPr>
              <a:defRPr/>
            </a:pPr>
            <a:endParaRPr lang="en-GB"/>
          </a:p>
        </p:txBody>
      </p:sp>
      <p:sp>
        <p:nvSpPr>
          <p:cNvPr id="6" name="Slide Number Placeholder 5">
            <a:extLst>
              <a:ext uri="{FF2B5EF4-FFF2-40B4-BE49-F238E27FC236}">
                <a16:creationId xmlns:a16="http://schemas.microsoft.com/office/drawing/2014/main" id="{1B7CA64C-FC1F-E90F-4811-9A25ABCC42AC}"/>
              </a:ext>
            </a:extLst>
          </p:cNvPr>
          <p:cNvSpPr>
            <a:spLocks noGrp="1"/>
          </p:cNvSpPr>
          <p:nvPr>
            <p:ph type="sldNum" sz="quarter" idx="12"/>
          </p:nvPr>
        </p:nvSpPr>
        <p:spPr/>
        <p:txBody>
          <a:bodyPr/>
          <a:lstStyle>
            <a:lvl1pPr>
              <a:defRPr/>
            </a:lvl1pPr>
          </a:lstStyle>
          <a:p>
            <a:pPr>
              <a:defRPr/>
            </a:pPr>
            <a:fld id="{D176309A-7132-46E9-A587-363644310C5D}" type="slidenum">
              <a:rPr lang="en-GB" altLang="en-US"/>
              <a:pPr>
                <a:defRPr/>
              </a:pPr>
              <a:t>‹#›</a:t>
            </a:fld>
            <a:endParaRPr lang="en-GB" altLang="en-US"/>
          </a:p>
        </p:txBody>
      </p:sp>
    </p:spTree>
    <p:extLst>
      <p:ext uri="{BB962C8B-B14F-4D97-AF65-F5344CB8AC3E}">
        <p14:creationId xmlns:p14="http://schemas.microsoft.com/office/powerpoint/2010/main" val="27956944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12C1D45F-D111-78C8-CD90-1C2D70E2759C}"/>
              </a:ext>
            </a:extLst>
          </p:cNvPr>
          <p:cNvSpPr>
            <a:spLocks noGrp="1"/>
          </p:cNvSpPr>
          <p:nvPr>
            <p:ph type="dt" sz="half" idx="10"/>
          </p:nvPr>
        </p:nvSpPr>
        <p:spPr/>
        <p:txBody>
          <a:bodyPr/>
          <a:lstStyle>
            <a:lvl1pPr>
              <a:defRPr/>
            </a:lvl1pPr>
          </a:lstStyle>
          <a:p>
            <a:pPr>
              <a:defRPr/>
            </a:pPr>
            <a:fld id="{3CDA2FB1-D02F-4DA2-ACF8-263EA0C8A91E}" type="datetimeFigureOut">
              <a:rPr lang="en-GB"/>
              <a:pPr>
                <a:defRPr/>
              </a:pPr>
              <a:t>14/05/2024</a:t>
            </a:fld>
            <a:endParaRPr lang="en-GB"/>
          </a:p>
        </p:txBody>
      </p:sp>
      <p:sp>
        <p:nvSpPr>
          <p:cNvPr id="5" name="Footer Placeholder 4">
            <a:extLst>
              <a:ext uri="{FF2B5EF4-FFF2-40B4-BE49-F238E27FC236}">
                <a16:creationId xmlns:a16="http://schemas.microsoft.com/office/drawing/2014/main" id="{75F4C2AA-31A6-384D-6FBF-2C6B67705E31}"/>
              </a:ext>
            </a:extLst>
          </p:cNvPr>
          <p:cNvSpPr>
            <a:spLocks noGrp="1"/>
          </p:cNvSpPr>
          <p:nvPr>
            <p:ph type="ftr" sz="quarter" idx="11"/>
          </p:nvPr>
        </p:nvSpPr>
        <p:spPr/>
        <p:txBody>
          <a:bodyPr/>
          <a:lstStyle>
            <a:lvl1pPr>
              <a:defRPr/>
            </a:lvl1pPr>
          </a:lstStyle>
          <a:p>
            <a:pPr>
              <a:defRPr/>
            </a:pPr>
            <a:endParaRPr lang="en-GB"/>
          </a:p>
        </p:txBody>
      </p:sp>
      <p:sp>
        <p:nvSpPr>
          <p:cNvPr id="6" name="Slide Number Placeholder 5">
            <a:extLst>
              <a:ext uri="{FF2B5EF4-FFF2-40B4-BE49-F238E27FC236}">
                <a16:creationId xmlns:a16="http://schemas.microsoft.com/office/drawing/2014/main" id="{FCFDE889-03B5-29B8-B74A-9D74BD5EBEC1}"/>
              </a:ext>
            </a:extLst>
          </p:cNvPr>
          <p:cNvSpPr>
            <a:spLocks noGrp="1"/>
          </p:cNvSpPr>
          <p:nvPr>
            <p:ph type="sldNum" sz="quarter" idx="12"/>
          </p:nvPr>
        </p:nvSpPr>
        <p:spPr/>
        <p:txBody>
          <a:bodyPr/>
          <a:lstStyle>
            <a:lvl1pPr>
              <a:defRPr/>
            </a:lvl1pPr>
          </a:lstStyle>
          <a:p>
            <a:pPr>
              <a:defRPr/>
            </a:pPr>
            <a:fld id="{6D3DABA3-D182-4627-BB2E-A879068B95D2}" type="slidenum">
              <a:rPr lang="en-GB" altLang="en-US"/>
              <a:pPr>
                <a:defRPr/>
              </a:pPr>
              <a:t>‹#›</a:t>
            </a:fld>
            <a:endParaRPr lang="en-GB" altLang="en-US"/>
          </a:p>
        </p:txBody>
      </p:sp>
    </p:spTree>
    <p:extLst>
      <p:ext uri="{BB962C8B-B14F-4D97-AF65-F5344CB8AC3E}">
        <p14:creationId xmlns:p14="http://schemas.microsoft.com/office/powerpoint/2010/main" val="31479260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A01EFC21-1766-EA8C-2F2D-25CE81C836F9}"/>
              </a:ext>
            </a:extLst>
          </p:cNvPr>
          <p:cNvSpPr>
            <a:spLocks noGrp="1"/>
          </p:cNvSpPr>
          <p:nvPr>
            <p:ph type="dt" sz="half" idx="10"/>
          </p:nvPr>
        </p:nvSpPr>
        <p:spPr/>
        <p:txBody>
          <a:bodyPr/>
          <a:lstStyle>
            <a:lvl1pPr>
              <a:defRPr/>
            </a:lvl1pPr>
          </a:lstStyle>
          <a:p>
            <a:pPr>
              <a:defRPr/>
            </a:pPr>
            <a:fld id="{8551AA31-92D4-49B7-8E1D-177B845B0E36}" type="datetimeFigureOut">
              <a:rPr lang="en-GB"/>
              <a:pPr>
                <a:defRPr/>
              </a:pPr>
              <a:t>14/05/2024</a:t>
            </a:fld>
            <a:endParaRPr lang="en-GB"/>
          </a:p>
        </p:txBody>
      </p:sp>
      <p:sp>
        <p:nvSpPr>
          <p:cNvPr id="5" name="Footer Placeholder 4">
            <a:extLst>
              <a:ext uri="{FF2B5EF4-FFF2-40B4-BE49-F238E27FC236}">
                <a16:creationId xmlns:a16="http://schemas.microsoft.com/office/drawing/2014/main" id="{11014274-C16F-F026-01D2-1C62A22DDF48}"/>
              </a:ext>
            </a:extLst>
          </p:cNvPr>
          <p:cNvSpPr>
            <a:spLocks noGrp="1"/>
          </p:cNvSpPr>
          <p:nvPr>
            <p:ph type="ftr" sz="quarter" idx="11"/>
          </p:nvPr>
        </p:nvSpPr>
        <p:spPr/>
        <p:txBody>
          <a:bodyPr/>
          <a:lstStyle>
            <a:lvl1pPr>
              <a:defRPr/>
            </a:lvl1pPr>
          </a:lstStyle>
          <a:p>
            <a:pPr>
              <a:defRPr/>
            </a:pPr>
            <a:endParaRPr lang="en-GB"/>
          </a:p>
        </p:txBody>
      </p:sp>
      <p:sp>
        <p:nvSpPr>
          <p:cNvPr id="6" name="Slide Number Placeholder 5">
            <a:extLst>
              <a:ext uri="{FF2B5EF4-FFF2-40B4-BE49-F238E27FC236}">
                <a16:creationId xmlns:a16="http://schemas.microsoft.com/office/drawing/2014/main" id="{1CD96F99-11D9-6286-1F27-190217134037}"/>
              </a:ext>
            </a:extLst>
          </p:cNvPr>
          <p:cNvSpPr>
            <a:spLocks noGrp="1"/>
          </p:cNvSpPr>
          <p:nvPr>
            <p:ph type="sldNum" sz="quarter" idx="12"/>
          </p:nvPr>
        </p:nvSpPr>
        <p:spPr/>
        <p:txBody>
          <a:bodyPr/>
          <a:lstStyle>
            <a:lvl1pPr>
              <a:defRPr/>
            </a:lvl1pPr>
          </a:lstStyle>
          <a:p>
            <a:pPr>
              <a:defRPr/>
            </a:pPr>
            <a:fld id="{7CA028C9-5C41-4158-A284-4872AEEBBE10}" type="slidenum">
              <a:rPr lang="en-GB" altLang="en-US"/>
              <a:pPr>
                <a:defRPr/>
              </a:pPr>
              <a:t>‹#›</a:t>
            </a:fld>
            <a:endParaRPr lang="en-GB" altLang="en-US"/>
          </a:p>
        </p:txBody>
      </p:sp>
    </p:spTree>
    <p:extLst>
      <p:ext uri="{BB962C8B-B14F-4D97-AF65-F5344CB8AC3E}">
        <p14:creationId xmlns:p14="http://schemas.microsoft.com/office/powerpoint/2010/main" val="21066489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3">
            <a:extLst>
              <a:ext uri="{FF2B5EF4-FFF2-40B4-BE49-F238E27FC236}">
                <a16:creationId xmlns:a16="http://schemas.microsoft.com/office/drawing/2014/main" id="{D0497FEB-4FD0-4638-BFCA-A1EA4F082D8C}"/>
              </a:ext>
            </a:extLst>
          </p:cNvPr>
          <p:cNvSpPr>
            <a:spLocks noGrp="1"/>
          </p:cNvSpPr>
          <p:nvPr>
            <p:ph type="dt" sz="half" idx="10"/>
          </p:nvPr>
        </p:nvSpPr>
        <p:spPr/>
        <p:txBody>
          <a:bodyPr/>
          <a:lstStyle>
            <a:lvl1pPr>
              <a:defRPr/>
            </a:lvl1pPr>
          </a:lstStyle>
          <a:p>
            <a:pPr>
              <a:defRPr/>
            </a:pPr>
            <a:fld id="{2BD3B0EE-4B22-48ED-93AC-41E825C4D14D}" type="datetimeFigureOut">
              <a:rPr lang="en-GB"/>
              <a:pPr>
                <a:defRPr/>
              </a:pPr>
              <a:t>14/05/2024</a:t>
            </a:fld>
            <a:endParaRPr lang="en-GB"/>
          </a:p>
        </p:txBody>
      </p:sp>
      <p:sp>
        <p:nvSpPr>
          <p:cNvPr id="6" name="Footer Placeholder 4">
            <a:extLst>
              <a:ext uri="{FF2B5EF4-FFF2-40B4-BE49-F238E27FC236}">
                <a16:creationId xmlns:a16="http://schemas.microsoft.com/office/drawing/2014/main" id="{7C21033C-91B6-F75E-A8DC-009CB0C16786}"/>
              </a:ext>
            </a:extLst>
          </p:cNvPr>
          <p:cNvSpPr>
            <a:spLocks noGrp="1"/>
          </p:cNvSpPr>
          <p:nvPr>
            <p:ph type="ftr" sz="quarter" idx="11"/>
          </p:nvPr>
        </p:nvSpPr>
        <p:spPr/>
        <p:txBody>
          <a:bodyPr/>
          <a:lstStyle>
            <a:lvl1pPr>
              <a:defRPr/>
            </a:lvl1pPr>
          </a:lstStyle>
          <a:p>
            <a:pPr>
              <a:defRPr/>
            </a:pPr>
            <a:endParaRPr lang="en-GB"/>
          </a:p>
        </p:txBody>
      </p:sp>
      <p:sp>
        <p:nvSpPr>
          <p:cNvPr id="7" name="Slide Number Placeholder 5">
            <a:extLst>
              <a:ext uri="{FF2B5EF4-FFF2-40B4-BE49-F238E27FC236}">
                <a16:creationId xmlns:a16="http://schemas.microsoft.com/office/drawing/2014/main" id="{166E84D8-A7C1-F1CF-1CCE-1AD3A9EC1471}"/>
              </a:ext>
            </a:extLst>
          </p:cNvPr>
          <p:cNvSpPr>
            <a:spLocks noGrp="1"/>
          </p:cNvSpPr>
          <p:nvPr>
            <p:ph type="sldNum" sz="quarter" idx="12"/>
          </p:nvPr>
        </p:nvSpPr>
        <p:spPr/>
        <p:txBody>
          <a:bodyPr/>
          <a:lstStyle>
            <a:lvl1pPr>
              <a:defRPr/>
            </a:lvl1pPr>
          </a:lstStyle>
          <a:p>
            <a:pPr>
              <a:defRPr/>
            </a:pPr>
            <a:fld id="{D03CD3CC-3E08-4EAC-88F8-487F4FA40CF8}" type="slidenum">
              <a:rPr lang="en-GB" altLang="en-US"/>
              <a:pPr>
                <a:defRPr/>
              </a:pPr>
              <a:t>‹#›</a:t>
            </a:fld>
            <a:endParaRPr lang="en-GB" altLang="en-US"/>
          </a:p>
        </p:txBody>
      </p:sp>
    </p:spTree>
    <p:extLst>
      <p:ext uri="{BB962C8B-B14F-4D97-AF65-F5344CB8AC3E}">
        <p14:creationId xmlns:p14="http://schemas.microsoft.com/office/powerpoint/2010/main" val="9004776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3">
            <a:extLst>
              <a:ext uri="{FF2B5EF4-FFF2-40B4-BE49-F238E27FC236}">
                <a16:creationId xmlns:a16="http://schemas.microsoft.com/office/drawing/2014/main" id="{71425F6B-26B6-9F2A-452F-F5909B29D367}"/>
              </a:ext>
            </a:extLst>
          </p:cNvPr>
          <p:cNvSpPr>
            <a:spLocks noGrp="1"/>
          </p:cNvSpPr>
          <p:nvPr>
            <p:ph type="dt" sz="half" idx="10"/>
          </p:nvPr>
        </p:nvSpPr>
        <p:spPr/>
        <p:txBody>
          <a:bodyPr/>
          <a:lstStyle>
            <a:lvl1pPr>
              <a:defRPr/>
            </a:lvl1pPr>
          </a:lstStyle>
          <a:p>
            <a:pPr>
              <a:defRPr/>
            </a:pPr>
            <a:fld id="{4B5D60B8-A5DC-4217-8239-BB0FE3E9235C}" type="datetimeFigureOut">
              <a:rPr lang="en-GB"/>
              <a:pPr>
                <a:defRPr/>
              </a:pPr>
              <a:t>14/05/2024</a:t>
            </a:fld>
            <a:endParaRPr lang="en-GB"/>
          </a:p>
        </p:txBody>
      </p:sp>
      <p:sp>
        <p:nvSpPr>
          <p:cNvPr id="8" name="Footer Placeholder 4">
            <a:extLst>
              <a:ext uri="{FF2B5EF4-FFF2-40B4-BE49-F238E27FC236}">
                <a16:creationId xmlns:a16="http://schemas.microsoft.com/office/drawing/2014/main" id="{671F7022-1ABA-3F85-0AE2-286BD740008C}"/>
              </a:ext>
            </a:extLst>
          </p:cNvPr>
          <p:cNvSpPr>
            <a:spLocks noGrp="1"/>
          </p:cNvSpPr>
          <p:nvPr>
            <p:ph type="ftr" sz="quarter" idx="11"/>
          </p:nvPr>
        </p:nvSpPr>
        <p:spPr/>
        <p:txBody>
          <a:bodyPr/>
          <a:lstStyle>
            <a:lvl1pPr>
              <a:defRPr/>
            </a:lvl1pPr>
          </a:lstStyle>
          <a:p>
            <a:pPr>
              <a:defRPr/>
            </a:pPr>
            <a:endParaRPr lang="en-GB"/>
          </a:p>
        </p:txBody>
      </p:sp>
      <p:sp>
        <p:nvSpPr>
          <p:cNvPr id="9" name="Slide Number Placeholder 5">
            <a:extLst>
              <a:ext uri="{FF2B5EF4-FFF2-40B4-BE49-F238E27FC236}">
                <a16:creationId xmlns:a16="http://schemas.microsoft.com/office/drawing/2014/main" id="{866D02AD-B0E8-AE94-38AC-42287C532597}"/>
              </a:ext>
            </a:extLst>
          </p:cNvPr>
          <p:cNvSpPr>
            <a:spLocks noGrp="1"/>
          </p:cNvSpPr>
          <p:nvPr>
            <p:ph type="sldNum" sz="quarter" idx="12"/>
          </p:nvPr>
        </p:nvSpPr>
        <p:spPr/>
        <p:txBody>
          <a:bodyPr/>
          <a:lstStyle>
            <a:lvl1pPr>
              <a:defRPr/>
            </a:lvl1pPr>
          </a:lstStyle>
          <a:p>
            <a:pPr>
              <a:defRPr/>
            </a:pPr>
            <a:fld id="{502D6793-2FAF-42F7-91E8-2028F02E119E}" type="slidenum">
              <a:rPr lang="en-GB" altLang="en-US"/>
              <a:pPr>
                <a:defRPr/>
              </a:pPr>
              <a:t>‹#›</a:t>
            </a:fld>
            <a:endParaRPr lang="en-GB" altLang="en-US"/>
          </a:p>
        </p:txBody>
      </p:sp>
    </p:spTree>
    <p:extLst>
      <p:ext uri="{BB962C8B-B14F-4D97-AF65-F5344CB8AC3E}">
        <p14:creationId xmlns:p14="http://schemas.microsoft.com/office/powerpoint/2010/main" val="18582701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3">
            <a:extLst>
              <a:ext uri="{FF2B5EF4-FFF2-40B4-BE49-F238E27FC236}">
                <a16:creationId xmlns:a16="http://schemas.microsoft.com/office/drawing/2014/main" id="{CD31EF71-5BE3-8D9D-4802-85B2C3D47382}"/>
              </a:ext>
            </a:extLst>
          </p:cNvPr>
          <p:cNvSpPr>
            <a:spLocks noGrp="1"/>
          </p:cNvSpPr>
          <p:nvPr>
            <p:ph type="dt" sz="half" idx="10"/>
          </p:nvPr>
        </p:nvSpPr>
        <p:spPr/>
        <p:txBody>
          <a:bodyPr/>
          <a:lstStyle>
            <a:lvl1pPr>
              <a:defRPr/>
            </a:lvl1pPr>
          </a:lstStyle>
          <a:p>
            <a:pPr>
              <a:defRPr/>
            </a:pPr>
            <a:fld id="{54963D51-A0CC-4FBA-88F9-2BBE67326D87}" type="datetimeFigureOut">
              <a:rPr lang="en-GB"/>
              <a:pPr>
                <a:defRPr/>
              </a:pPr>
              <a:t>14/05/2024</a:t>
            </a:fld>
            <a:endParaRPr lang="en-GB"/>
          </a:p>
        </p:txBody>
      </p:sp>
      <p:sp>
        <p:nvSpPr>
          <p:cNvPr id="4" name="Footer Placeholder 4">
            <a:extLst>
              <a:ext uri="{FF2B5EF4-FFF2-40B4-BE49-F238E27FC236}">
                <a16:creationId xmlns:a16="http://schemas.microsoft.com/office/drawing/2014/main" id="{6C7B9C74-79D7-98CF-6D27-09D7416F9CBC}"/>
              </a:ext>
            </a:extLst>
          </p:cNvPr>
          <p:cNvSpPr>
            <a:spLocks noGrp="1"/>
          </p:cNvSpPr>
          <p:nvPr>
            <p:ph type="ftr" sz="quarter" idx="11"/>
          </p:nvPr>
        </p:nvSpPr>
        <p:spPr/>
        <p:txBody>
          <a:bodyPr/>
          <a:lstStyle>
            <a:lvl1pPr>
              <a:defRPr/>
            </a:lvl1pPr>
          </a:lstStyle>
          <a:p>
            <a:pPr>
              <a:defRPr/>
            </a:pPr>
            <a:endParaRPr lang="en-GB"/>
          </a:p>
        </p:txBody>
      </p:sp>
      <p:sp>
        <p:nvSpPr>
          <p:cNvPr id="5" name="Slide Number Placeholder 5">
            <a:extLst>
              <a:ext uri="{FF2B5EF4-FFF2-40B4-BE49-F238E27FC236}">
                <a16:creationId xmlns:a16="http://schemas.microsoft.com/office/drawing/2014/main" id="{C663A584-E019-1F55-29AA-9ECFE6A10DC0}"/>
              </a:ext>
            </a:extLst>
          </p:cNvPr>
          <p:cNvSpPr>
            <a:spLocks noGrp="1"/>
          </p:cNvSpPr>
          <p:nvPr>
            <p:ph type="sldNum" sz="quarter" idx="12"/>
          </p:nvPr>
        </p:nvSpPr>
        <p:spPr/>
        <p:txBody>
          <a:bodyPr/>
          <a:lstStyle>
            <a:lvl1pPr>
              <a:defRPr/>
            </a:lvl1pPr>
          </a:lstStyle>
          <a:p>
            <a:pPr>
              <a:defRPr/>
            </a:pPr>
            <a:fld id="{2C1CBFB9-CD81-436C-B0F6-FF10A19EA7EF}" type="slidenum">
              <a:rPr lang="en-GB" altLang="en-US"/>
              <a:pPr>
                <a:defRPr/>
              </a:pPr>
              <a:t>‹#›</a:t>
            </a:fld>
            <a:endParaRPr lang="en-GB" altLang="en-US"/>
          </a:p>
        </p:txBody>
      </p:sp>
    </p:spTree>
    <p:extLst>
      <p:ext uri="{BB962C8B-B14F-4D97-AF65-F5344CB8AC3E}">
        <p14:creationId xmlns:p14="http://schemas.microsoft.com/office/powerpoint/2010/main" val="15421465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55A708D1-9B51-2B7C-2057-D3AC9FAA1192}"/>
              </a:ext>
            </a:extLst>
          </p:cNvPr>
          <p:cNvSpPr>
            <a:spLocks noGrp="1"/>
          </p:cNvSpPr>
          <p:nvPr>
            <p:ph type="dt" sz="half" idx="10"/>
          </p:nvPr>
        </p:nvSpPr>
        <p:spPr/>
        <p:txBody>
          <a:bodyPr/>
          <a:lstStyle>
            <a:lvl1pPr>
              <a:defRPr/>
            </a:lvl1pPr>
          </a:lstStyle>
          <a:p>
            <a:pPr>
              <a:defRPr/>
            </a:pPr>
            <a:fld id="{1834ADA9-B762-4150-B377-0E1F922BE38E}" type="datetimeFigureOut">
              <a:rPr lang="en-GB"/>
              <a:pPr>
                <a:defRPr/>
              </a:pPr>
              <a:t>14/05/2024</a:t>
            </a:fld>
            <a:endParaRPr lang="en-GB"/>
          </a:p>
        </p:txBody>
      </p:sp>
      <p:sp>
        <p:nvSpPr>
          <p:cNvPr id="3" name="Footer Placeholder 4">
            <a:extLst>
              <a:ext uri="{FF2B5EF4-FFF2-40B4-BE49-F238E27FC236}">
                <a16:creationId xmlns:a16="http://schemas.microsoft.com/office/drawing/2014/main" id="{6ECF29FF-D604-E898-2CD3-F9728BBDB518}"/>
              </a:ext>
            </a:extLst>
          </p:cNvPr>
          <p:cNvSpPr>
            <a:spLocks noGrp="1"/>
          </p:cNvSpPr>
          <p:nvPr>
            <p:ph type="ftr" sz="quarter" idx="11"/>
          </p:nvPr>
        </p:nvSpPr>
        <p:spPr/>
        <p:txBody>
          <a:bodyPr/>
          <a:lstStyle>
            <a:lvl1pPr>
              <a:defRPr/>
            </a:lvl1pPr>
          </a:lstStyle>
          <a:p>
            <a:pPr>
              <a:defRPr/>
            </a:pPr>
            <a:endParaRPr lang="en-GB"/>
          </a:p>
        </p:txBody>
      </p:sp>
      <p:sp>
        <p:nvSpPr>
          <p:cNvPr id="4" name="Slide Number Placeholder 5">
            <a:extLst>
              <a:ext uri="{FF2B5EF4-FFF2-40B4-BE49-F238E27FC236}">
                <a16:creationId xmlns:a16="http://schemas.microsoft.com/office/drawing/2014/main" id="{477ECDAE-5447-AC53-5273-8CC1F8CCA9FC}"/>
              </a:ext>
            </a:extLst>
          </p:cNvPr>
          <p:cNvSpPr>
            <a:spLocks noGrp="1"/>
          </p:cNvSpPr>
          <p:nvPr>
            <p:ph type="sldNum" sz="quarter" idx="12"/>
          </p:nvPr>
        </p:nvSpPr>
        <p:spPr/>
        <p:txBody>
          <a:bodyPr/>
          <a:lstStyle>
            <a:lvl1pPr>
              <a:defRPr/>
            </a:lvl1pPr>
          </a:lstStyle>
          <a:p>
            <a:pPr>
              <a:defRPr/>
            </a:pPr>
            <a:fld id="{D3778195-5165-44D8-9E58-5BE8BC49D9C9}" type="slidenum">
              <a:rPr lang="en-GB" altLang="en-US"/>
              <a:pPr>
                <a:defRPr/>
              </a:pPr>
              <a:t>‹#›</a:t>
            </a:fld>
            <a:endParaRPr lang="en-GB" altLang="en-US"/>
          </a:p>
        </p:txBody>
      </p:sp>
    </p:spTree>
    <p:extLst>
      <p:ext uri="{BB962C8B-B14F-4D97-AF65-F5344CB8AC3E}">
        <p14:creationId xmlns:p14="http://schemas.microsoft.com/office/powerpoint/2010/main" val="22865282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3">
            <a:extLst>
              <a:ext uri="{FF2B5EF4-FFF2-40B4-BE49-F238E27FC236}">
                <a16:creationId xmlns:a16="http://schemas.microsoft.com/office/drawing/2014/main" id="{A3EC4D65-0521-3F10-ACC7-DAB3941A086F}"/>
              </a:ext>
            </a:extLst>
          </p:cNvPr>
          <p:cNvSpPr>
            <a:spLocks noGrp="1"/>
          </p:cNvSpPr>
          <p:nvPr>
            <p:ph type="dt" sz="half" idx="10"/>
          </p:nvPr>
        </p:nvSpPr>
        <p:spPr/>
        <p:txBody>
          <a:bodyPr/>
          <a:lstStyle>
            <a:lvl1pPr>
              <a:defRPr/>
            </a:lvl1pPr>
          </a:lstStyle>
          <a:p>
            <a:pPr>
              <a:defRPr/>
            </a:pPr>
            <a:fld id="{654804A2-139D-4639-AACD-93782167EA0B}" type="datetimeFigureOut">
              <a:rPr lang="en-GB"/>
              <a:pPr>
                <a:defRPr/>
              </a:pPr>
              <a:t>14/05/2024</a:t>
            </a:fld>
            <a:endParaRPr lang="en-GB"/>
          </a:p>
        </p:txBody>
      </p:sp>
      <p:sp>
        <p:nvSpPr>
          <p:cNvPr id="6" name="Footer Placeholder 4">
            <a:extLst>
              <a:ext uri="{FF2B5EF4-FFF2-40B4-BE49-F238E27FC236}">
                <a16:creationId xmlns:a16="http://schemas.microsoft.com/office/drawing/2014/main" id="{910AC4B4-E258-C5CD-BD6B-23924707B5A8}"/>
              </a:ext>
            </a:extLst>
          </p:cNvPr>
          <p:cNvSpPr>
            <a:spLocks noGrp="1"/>
          </p:cNvSpPr>
          <p:nvPr>
            <p:ph type="ftr" sz="quarter" idx="11"/>
          </p:nvPr>
        </p:nvSpPr>
        <p:spPr/>
        <p:txBody>
          <a:bodyPr/>
          <a:lstStyle>
            <a:lvl1pPr>
              <a:defRPr/>
            </a:lvl1pPr>
          </a:lstStyle>
          <a:p>
            <a:pPr>
              <a:defRPr/>
            </a:pPr>
            <a:endParaRPr lang="en-GB"/>
          </a:p>
        </p:txBody>
      </p:sp>
      <p:sp>
        <p:nvSpPr>
          <p:cNvPr id="7" name="Slide Number Placeholder 5">
            <a:extLst>
              <a:ext uri="{FF2B5EF4-FFF2-40B4-BE49-F238E27FC236}">
                <a16:creationId xmlns:a16="http://schemas.microsoft.com/office/drawing/2014/main" id="{A9D29779-EA37-5AE8-49EC-BC2E71437FC6}"/>
              </a:ext>
            </a:extLst>
          </p:cNvPr>
          <p:cNvSpPr>
            <a:spLocks noGrp="1"/>
          </p:cNvSpPr>
          <p:nvPr>
            <p:ph type="sldNum" sz="quarter" idx="12"/>
          </p:nvPr>
        </p:nvSpPr>
        <p:spPr/>
        <p:txBody>
          <a:bodyPr/>
          <a:lstStyle>
            <a:lvl1pPr>
              <a:defRPr/>
            </a:lvl1pPr>
          </a:lstStyle>
          <a:p>
            <a:pPr>
              <a:defRPr/>
            </a:pPr>
            <a:fld id="{BDA89F9E-0F69-4D30-BCA3-927837C65044}" type="slidenum">
              <a:rPr lang="en-GB" altLang="en-US"/>
              <a:pPr>
                <a:defRPr/>
              </a:pPr>
              <a:t>‹#›</a:t>
            </a:fld>
            <a:endParaRPr lang="en-GB" altLang="en-US"/>
          </a:p>
        </p:txBody>
      </p:sp>
    </p:spTree>
    <p:extLst>
      <p:ext uri="{BB962C8B-B14F-4D97-AF65-F5344CB8AC3E}">
        <p14:creationId xmlns:p14="http://schemas.microsoft.com/office/powerpoint/2010/main" val="9793613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endParaRPr lang="en-US" noProof="0"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3">
            <a:extLst>
              <a:ext uri="{FF2B5EF4-FFF2-40B4-BE49-F238E27FC236}">
                <a16:creationId xmlns:a16="http://schemas.microsoft.com/office/drawing/2014/main" id="{7F9D2C81-E395-3A74-1EEC-0106C035B3BA}"/>
              </a:ext>
            </a:extLst>
          </p:cNvPr>
          <p:cNvSpPr>
            <a:spLocks noGrp="1"/>
          </p:cNvSpPr>
          <p:nvPr>
            <p:ph type="dt" sz="half" idx="10"/>
          </p:nvPr>
        </p:nvSpPr>
        <p:spPr/>
        <p:txBody>
          <a:bodyPr/>
          <a:lstStyle>
            <a:lvl1pPr>
              <a:defRPr/>
            </a:lvl1pPr>
          </a:lstStyle>
          <a:p>
            <a:pPr>
              <a:defRPr/>
            </a:pPr>
            <a:fld id="{572013F7-1DEE-4F19-9688-C65F56AF473A}" type="datetimeFigureOut">
              <a:rPr lang="en-GB"/>
              <a:pPr>
                <a:defRPr/>
              </a:pPr>
              <a:t>14/05/2024</a:t>
            </a:fld>
            <a:endParaRPr lang="en-GB"/>
          </a:p>
        </p:txBody>
      </p:sp>
      <p:sp>
        <p:nvSpPr>
          <p:cNvPr id="6" name="Footer Placeholder 4">
            <a:extLst>
              <a:ext uri="{FF2B5EF4-FFF2-40B4-BE49-F238E27FC236}">
                <a16:creationId xmlns:a16="http://schemas.microsoft.com/office/drawing/2014/main" id="{A459E94F-4CFF-F354-8374-7D1E89816795}"/>
              </a:ext>
            </a:extLst>
          </p:cNvPr>
          <p:cNvSpPr>
            <a:spLocks noGrp="1"/>
          </p:cNvSpPr>
          <p:nvPr>
            <p:ph type="ftr" sz="quarter" idx="11"/>
          </p:nvPr>
        </p:nvSpPr>
        <p:spPr/>
        <p:txBody>
          <a:bodyPr/>
          <a:lstStyle>
            <a:lvl1pPr>
              <a:defRPr/>
            </a:lvl1pPr>
          </a:lstStyle>
          <a:p>
            <a:pPr>
              <a:defRPr/>
            </a:pPr>
            <a:endParaRPr lang="en-GB"/>
          </a:p>
        </p:txBody>
      </p:sp>
      <p:sp>
        <p:nvSpPr>
          <p:cNvPr id="7" name="Slide Number Placeholder 5">
            <a:extLst>
              <a:ext uri="{FF2B5EF4-FFF2-40B4-BE49-F238E27FC236}">
                <a16:creationId xmlns:a16="http://schemas.microsoft.com/office/drawing/2014/main" id="{5640A00F-9D1C-F69A-433B-3801692B9DA3}"/>
              </a:ext>
            </a:extLst>
          </p:cNvPr>
          <p:cNvSpPr>
            <a:spLocks noGrp="1"/>
          </p:cNvSpPr>
          <p:nvPr>
            <p:ph type="sldNum" sz="quarter" idx="12"/>
          </p:nvPr>
        </p:nvSpPr>
        <p:spPr/>
        <p:txBody>
          <a:bodyPr/>
          <a:lstStyle>
            <a:lvl1pPr>
              <a:defRPr/>
            </a:lvl1pPr>
          </a:lstStyle>
          <a:p>
            <a:pPr>
              <a:defRPr/>
            </a:pPr>
            <a:fld id="{C801EA42-9CA8-40C5-A4D4-92FD4B3B6CE6}" type="slidenum">
              <a:rPr lang="en-GB" altLang="en-US"/>
              <a:pPr>
                <a:defRPr/>
              </a:pPr>
              <a:t>‹#›</a:t>
            </a:fld>
            <a:endParaRPr lang="en-GB" altLang="en-US"/>
          </a:p>
        </p:txBody>
      </p:sp>
    </p:spTree>
    <p:extLst>
      <p:ext uri="{BB962C8B-B14F-4D97-AF65-F5344CB8AC3E}">
        <p14:creationId xmlns:p14="http://schemas.microsoft.com/office/powerpoint/2010/main" val="3575969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Title Placeholder 1">
            <a:extLst>
              <a:ext uri="{FF2B5EF4-FFF2-40B4-BE49-F238E27FC236}">
                <a16:creationId xmlns:a16="http://schemas.microsoft.com/office/drawing/2014/main" id="{E0915EA8-C749-02A6-2277-77AA4FA4D8CC}"/>
              </a:ext>
            </a:extLst>
          </p:cNvPr>
          <p:cNvSpPr>
            <a:spLocks noGrp="1"/>
          </p:cNvSpPr>
          <p:nvPr>
            <p:ph type="title"/>
          </p:nvPr>
        </p:nvSpPr>
        <p:spPr bwMode="auto">
          <a:xfrm>
            <a:off x="628650" y="365125"/>
            <a:ext cx="78867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endParaRPr lang="en-GB" altLang="en-US"/>
          </a:p>
        </p:txBody>
      </p:sp>
      <p:sp>
        <p:nvSpPr>
          <p:cNvPr id="1027" name="Text Placeholder 2">
            <a:extLst>
              <a:ext uri="{FF2B5EF4-FFF2-40B4-BE49-F238E27FC236}">
                <a16:creationId xmlns:a16="http://schemas.microsoft.com/office/drawing/2014/main" id="{FDD56980-F19F-29A5-08C3-0B5737683AD0}"/>
              </a:ext>
            </a:extLst>
          </p:cNvPr>
          <p:cNvSpPr>
            <a:spLocks noGrp="1"/>
          </p:cNvSpPr>
          <p:nvPr>
            <p:ph type="body" idx="1"/>
          </p:nvPr>
        </p:nvSpPr>
        <p:spPr bwMode="auto">
          <a:xfrm>
            <a:off x="628650" y="1825625"/>
            <a:ext cx="7886700"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endParaRPr lang="en-GB" altLang="en-US"/>
          </a:p>
        </p:txBody>
      </p:sp>
      <p:sp>
        <p:nvSpPr>
          <p:cNvPr id="4" name="Date Placeholder 3">
            <a:extLst>
              <a:ext uri="{FF2B5EF4-FFF2-40B4-BE49-F238E27FC236}">
                <a16:creationId xmlns:a16="http://schemas.microsoft.com/office/drawing/2014/main" id="{6CC33FFB-0194-DEA0-D030-8D41A2253972}"/>
              </a:ext>
            </a:extLst>
          </p:cNvPr>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defRPr>
            </a:lvl1pPr>
          </a:lstStyle>
          <a:p>
            <a:pPr>
              <a:defRPr/>
            </a:pPr>
            <a:fld id="{D6E042B9-7730-4DD5-99D2-E3543B4D5DE0}" type="datetimeFigureOut">
              <a:rPr lang="en-GB"/>
              <a:pPr>
                <a:defRPr/>
              </a:pPr>
              <a:t>14/05/2024</a:t>
            </a:fld>
            <a:endParaRPr lang="en-GB"/>
          </a:p>
        </p:txBody>
      </p:sp>
      <p:sp>
        <p:nvSpPr>
          <p:cNvPr id="5" name="Footer Placeholder 4">
            <a:extLst>
              <a:ext uri="{FF2B5EF4-FFF2-40B4-BE49-F238E27FC236}">
                <a16:creationId xmlns:a16="http://schemas.microsoft.com/office/drawing/2014/main" id="{C95877F8-BC12-70CF-9307-158D0811F893}"/>
              </a:ext>
            </a:extLst>
          </p:cNvPr>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defRPr>
            </a:lvl1pPr>
          </a:lstStyle>
          <a:p>
            <a:pPr>
              <a:defRPr/>
            </a:pPr>
            <a:endParaRPr lang="en-GB"/>
          </a:p>
        </p:txBody>
      </p:sp>
      <p:sp>
        <p:nvSpPr>
          <p:cNvPr id="6" name="Slide Number Placeholder 5">
            <a:extLst>
              <a:ext uri="{FF2B5EF4-FFF2-40B4-BE49-F238E27FC236}">
                <a16:creationId xmlns:a16="http://schemas.microsoft.com/office/drawing/2014/main" id="{7284A7BC-53EB-E69F-FFDC-77BAC8246154}"/>
              </a:ext>
            </a:extLst>
          </p:cNvPr>
          <p:cNvSpPr>
            <a:spLocks noGrp="1"/>
          </p:cNvSpPr>
          <p:nvPr>
            <p:ph type="sldNum" sz="quarter" idx="4"/>
          </p:nvPr>
        </p:nvSpPr>
        <p:spPr>
          <a:xfrm>
            <a:off x="6457950" y="6356350"/>
            <a:ext cx="20574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smtClean="0">
                <a:solidFill>
                  <a:srgbClr val="898989"/>
                </a:solidFill>
              </a:defRPr>
            </a:lvl1pPr>
          </a:lstStyle>
          <a:p>
            <a:pPr>
              <a:defRPr/>
            </a:pPr>
            <a:fld id="{5F70E279-805F-47DD-ADA4-FF9C6C170833}" type="slidenum">
              <a:rPr lang="en-GB" altLang="en-US"/>
              <a:pPr>
                <a:defRPr/>
              </a:pPr>
              <a:t>‹#›</a:t>
            </a:fld>
            <a:endParaRPr lang="en-GB" alt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fontAlgn="base" hangingPunct="1">
        <a:lnSpc>
          <a:spcPct val="90000"/>
        </a:lnSpc>
        <a:spcBef>
          <a:spcPct val="0"/>
        </a:spcBef>
        <a:spcAft>
          <a:spcPct val="0"/>
        </a:spcAft>
        <a:defRPr sz="4400" kern="1200">
          <a:solidFill>
            <a:schemeClr val="tx1"/>
          </a:solidFill>
          <a:latin typeface="+mj-lt"/>
          <a:ea typeface="+mj-ea"/>
          <a:cs typeface="+mj-cs"/>
        </a:defRPr>
      </a:lvl1pPr>
      <a:lvl2pPr algn="l" rtl="0" eaLnBrk="1" fontAlgn="base" hangingPunct="1">
        <a:lnSpc>
          <a:spcPct val="90000"/>
        </a:lnSpc>
        <a:spcBef>
          <a:spcPct val="0"/>
        </a:spcBef>
        <a:spcAft>
          <a:spcPct val="0"/>
        </a:spcAft>
        <a:defRPr sz="4400">
          <a:solidFill>
            <a:schemeClr val="tx1"/>
          </a:solidFill>
          <a:latin typeface="Calibri Light" panose="020F0302020204030204" pitchFamily="34" charset="0"/>
        </a:defRPr>
      </a:lvl2pPr>
      <a:lvl3pPr algn="l" rtl="0" eaLnBrk="1" fontAlgn="base" hangingPunct="1">
        <a:lnSpc>
          <a:spcPct val="90000"/>
        </a:lnSpc>
        <a:spcBef>
          <a:spcPct val="0"/>
        </a:spcBef>
        <a:spcAft>
          <a:spcPct val="0"/>
        </a:spcAft>
        <a:defRPr sz="4400">
          <a:solidFill>
            <a:schemeClr val="tx1"/>
          </a:solidFill>
          <a:latin typeface="Calibri Light" panose="020F0302020204030204" pitchFamily="34" charset="0"/>
        </a:defRPr>
      </a:lvl3pPr>
      <a:lvl4pPr algn="l" rtl="0" eaLnBrk="1" fontAlgn="base" hangingPunct="1">
        <a:lnSpc>
          <a:spcPct val="90000"/>
        </a:lnSpc>
        <a:spcBef>
          <a:spcPct val="0"/>
        </a:spcBef>
        <a:spcAft>
          <a:spcPct val="0"/>
        </a:spcAft>
        <a:defRPr sz="4400">
          <a:solidFill>
            <a:schemeClr val="tx1"/>
          </a:solidFill>
          <a:latin typeface="Calibri Light" panose="020F0302020204030204" pitchFamily="34" charset="0"/>
        </a:defRPr>
      </a:lvl4pPr>
      <a:lvl5pPr algn="l" rtl="0" eaLnBrk="1" fontAlgn="base" hangingPunct="1">
        <a:lnSpc>
          <a:spcPct val="90000"/>
        </a:lnSpc>
        <a:spcBef>
          <a:spcPct val="0"/>
        </a:spcBef>
        <a:spcAft>
          <a:spcPct val="0"/>
        </a:spcAft>
        <a:defRPr sz="4400">
          <a:solidFill>
            <a:schemeClr val="tx1"/>
          </a:solidFill>
          <a:latin typeface="Calibri Light" panose="020F0302020204030204" pitchFamily="34" charset="0"/>
        </a:defRPr>
      </a:lvl5pPr>
      <a:lvl6pPr marL="457200" algn="l" rtl="0" eaLnBrk="1" fontAlgn="base" hangingPunct="1">
        <a:lnSpc>
          <a:spcPct val="90000"/>
        </a:lnSpc>
        <a:spcBef>
          <a:spcPct val="0"/>
        </a:spcBef>
        <a:spcAft>
          <a:spcPct val="0"/>
        </a:spcAft>
        <a:defRPr sz="4400">
          <a:solidFill>
            <a:schemeClr val="tx1"/>
          </a:solidFill>
          <a:latin typeface="Calibri Light" panose="020F0302020204030204" pitchFamily="34" charset="0"/>
        </a:defRPr>
      </a:lvl6pPr>
      <a:lvl7pPr marL="914400" algn="l" rtl="0" eaLnBrk="1" fontAlgn="base" hangingPunct="1">
        <a:lnSpc>
          <a:spcPct val="90000"/>
        </a:lnSpc>
        <a:spcBef>
          <a:spcPct val="0"/>
        </a:spcBef>
        <a:spcAft>
          <a:spcPct val="0"/>
        </a:spcAft>
        <a:defRPr sz="4400">
          <a:solidFill>
            <a:schemeClr val="tx1"/>
          </a:solidFill>
          <a:latin typeface="Calibri Light" panose="020F0302020204030204" pitchFamily="34" charset="0"/>
        </a:defRPr>
      </a:lvl7pPr>
      <a:lvl8pPr marL="1371600" algn="l" rtl="0" eaLnBrk="1" fontAlgn="base" hangingPunct="1">
        <a:lnSpc>
          <a:spcPct val="90000"/>
        </a:lnSpc>
        <a:spcBef>
          <a:spcPct val="0"/>
        </a:spcBef>
        <a:spcAft>
          <a:spcPct val="0"/>
        </a:spcAft>
        <a:defRPr sz="4400">
          <a:solidFill>
            <a:schemeClr val="tx1"/>
          </a:solidFill>
          <a:latin typeface="Calibri Light" panose="020F0302020204030204" pitchFamily="34" charset="0"/>
        </a:defRPr>
      </a:lvl8pPr>
      <a:lvl9pPr marL="1828800" algn="l" rtl="0" eaLnBrk="1" fontAlgn="base" hangingPunct="1">
        <a:lnSpc>
          <a:spcPct val="90000"/>
        </a:lnSpc>
        <a:spcBef>
          <a:spcPct val="0"/>
        </a:spcBef>
        <a:spcAft>
          <a:spcPct val="0"/>
        </a:spcAft>
        <a:defRPr sz="4400">
          <a:solidFill>
            <a:schemeClr val="tx1"/>
          </a:solidFill>
          <a:latin typeface="Calibri Light" panose="020F0302020204030204" pitchFamily="34" charset="0"/>
        </a:defRPr>
      </a:lvl9pPr>
    </p:titleStyle>
    <p:bodyStyle>
      <a:lvl1pPr marL="228600" indent="-228600" algn="l" rtl="0" eaLnBrk="1" fontAlgn="base" hangingPunct="1">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1" fontAlgn="base" hangingPunct="1">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1" fontAlgn="base" hangingPunct="1">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www.ndcs.org.uk/our-services/services-for-professionals/training-courses/e-learning/introduction-to-temporary-hearing-loss-cpd-accredited/" TargetMode="External"/><Relationship Id="rId2" Type="http://schemas.openxmlformats.org/officeDocument/2006/relationships/hyperlink" Target="http://www.ndcs.org.uk/information-and-support/childhood-deafness/causes-of-deafness/glue-ear/?gclid=CjwKCAiA3aeqBhBzEiwAxFiOBqxz6DeKOtChlXhZByXl9g-B1Pgmb2C8UUV3fJavLG46XoTX3mDn2hoCzOEQAvD_BwE" TargetMode="External"/><Relationship Id="rId1" Type="http://schemas.openxmlformats.org/officeDocument/2006/relationships/slideLayout" Target="../slideLayouts/slideLayout2.xml"/><Relationship Id="rId4" Type="http://schemas.openxmlformats.org/officeDocument/2006/relationships/hyperlink" Target="http://www.glueeartogether.org.uk/"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youtu.be/56agaiGhAuw" TargetMode="External"/><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www.nhs.uk/conditions/adenoidectomy/" TargetMode="External"/><Relationship Id="rId2" Type="http://schemas.openxmlformats.org/officeDocument/2006/relationships/hyperlink" Target="https://www.nhs.uk/conditions/hearing-aids-and-implants/"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mailto:Uday.Thakrar@Milton-Keynes.Gov.UK"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www.nhs.uk/Video/Pages/Glueearanimation.aspx"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1">
            <a:extLst>
              <a:ext uri="{FF2B5EF4-FFF2-40B4-BE49-F238E27FC236}">
                <a16:creationId xmlns:a16="http://schemas.microsoft.com/office/drawing/2014/main" id="{FE0CD2E1-65D8-3FDD-6E14-6E24543CF756}"/>
              </a:ext>
            </a:extLst>
          </p:cNvPr>
          <p:cNvSpPr>
            <a:spLocks noGrp="1"/>
          </p:cNvSpPr>
          <p:nvPr>
            <p:ph type="ctrTitle"/>
          </p:nvPr>
        </p:nvSpPr>
        <p:spPr>
          <a:xfrm>
            <a:off x="1143000" y="2509838"/>
            <a:ext cx="6858000" cy="1790700"/>
          </a:xfrm>
        </p:spPr>
        <p:txBody>
          <a:bodyPr/>
          <a:lstStyle/>
          <a:p>
            <a:pPr eaLnBrk="1" hangingPunct="1"/>
            <a:r>
              <a:rPr lang="en-US" sz="6000" u="sng" dirty="0">
                <a:latin typeface="Arial" panose="020B0604020202020204" pitchFamily="34" charset="0"/>
                <a:cs typeface="Arial" panose="020B0604020202020204" pitchFamily="34" charset="0"/>
              </a:rPr>
              <a:t>Supporting</a:t>
            </a:r>
            <a:r>
              <a:rPr lang="en-US" sz="6000" b="1" u="sng" dirty="0">
                <a:latin typeface="Arial" panose="020B0604020202020204" pitchFamily="34" charset="0"/>
                <a:cs typeface="Arial" panose="020B0604020202020204" pitchFamily="34" charset="0"/>
              </a:rPr>
              <a:t> </a:t>
            </a:r>
            <a:r>
              <a:rPr lang="en-US" sz="6000" b="1" u="sng" dirty="0"/>
              <a:t>Children and Young People with Glue Ear</a:t>
            </a:r>
            <a:endParaRPr lang="en-GB" altLang="en-US" dirty="0"/>
          </a:p>
        </p:txBody>
      </p:sp>
      <p:sp>
        <p:nvSpPr>
          <p:cNvPr id="2051" name="Subtitle 2">
            <a:extLst>
              <a:ext uri="{FF2B5EF4-FFF2-40B4-BE49-F238E27FC236}">
                <a16:creationId xmlns:a16="http://schemas.microsoft.com/office/drawing/2014/main" id="{AF150144-303C-DDC7-CB02-D26A83C86B45}"/>
              </a:ext>
            </a:extLst>
          </p:cNvPr>
          <p:cNvSpPr>
            <a:spLocks noGrp="1"/>
          </p:cNvSpPr>
          <p:nvPr>
            <p:ph type="subTitle" idx="1"/>
          </p:nvPr>
        </p:nvSpPr>
        <p:spPr>
          <a:xfrm>
            <a:off x="1143000" y="4442959"/>
            <a:ext cx="6858000" cy="1241425"/>
          </a:xfrm>
        </p:spPr>
        <p:txBody>
          <a:bodyPr/>
          <a:lstStyle/>
          <a:p>
            <a:endParaRPr lang="en-US" sz="3000" b="1" u="sng" dirty="0"/>
          </a:p>
          <a:p>
            <a:r>
              <a:rPr lang="en-US" sz="3000" b="1" u="sng" dirty="0">
                <a:solidFill>
                  <a:srgbClr val="7030A0"/>
                </a:solidFill>
              </a:rPr>
              <a:t>Sensory Team</a:t>
            </a:r>
            <a:endParaRPr lang="en-GB" sz="3000" b="1" u="sng" dirty="0">
              <a:solidFill>
                <a:srgbClr val="7030A0"/>
              </a:solidFill>
            </a:endParaRPr>
          </a:p>
          <a:p>
            <a:pPr eaLnBrk="1" hangingPunct="1"/>
            <a:endParaRPr lang="en-GB" alt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5A68CC-0EE2-1F54-BD49-E0E026A10CD9}"/>
              </a:ext>
            </a:extLst>
          </p:cNvPr>
          <p:cNvSpPr>
            <a:spLocks noGrp="1"/>
          </p:cNvSpPr>
          <p:nvPr>
            <p:ph type="title"/>
          </p:nvPr>
        </p:nvSpPr>
        <p:spPr/>
        <p:txBody>
          <a:bodyPr/>
          <a:lstStyle/>
          <a:p>
            <a:pPr algn="ctr"/>
            <a:r>
              <a:rPr lang="en-US" sz="4400" dirty="0">
                <a:latin typeface="Arial" panose="020B0604020202020204" pitchFamily="34" charset="0"/>
                <a:cs typeface="Arial" panose="020B0604020202020204" pitchFamily="34" charset="0"/>
              </a:rPr>
              <a:t>        </a:t>
            </a:r>
            <a:r>
              <a:rPr lang="en-US" sz="3000" dirty="0">
                <a:latin typeface="Arial" panose="020B0604020202020204" pitchFamily="34" charset="0"/>
                <a:cs typeface="Arial" panose="020B0604020202020204" pitchFamily="34" charset="0"/>
              </a:rPr>
              <a:t>Providing Activities To Support:</a:t>
            </a:r>
            <a:br>
              <a:rPr lang="en-US" sz="3000" dirty="0">
                <a:latin typeface="Arial" panose="020B0604020202020204" pitchFamily="34" charset="0"/>
                <a:cs typeface="Arial" panose="020B0604020202020204" pitchFamily="34" charset="0"/>
              </a:rPr>
            </a:br>
            <a:r>
              <a:rPr lang="en-US" sz="2400" dirty="0">
                <a:latin typeface="Arial" panose="020B0604020202020204" pitchFamily="34" charset="0"/>
                <a:cs typeface="Arial" panose="020B0604020202020204" pitchFamily="34" charset="0"/>
              </a:rPr>
              <a:t>Listening, Language and Social and Emotional Development</a:t>
            </a:r>
            <a:endParaRPr lang="en-GB" sz="2400" dirty="0"/>
          </a:p>
        </p:txBody>
      </p:sp>
      <p:sp>
        <p:nvSpPr>
          <p:cNvPr id="3" name="Content Placeholder 2">
            <a:extLst>
              <a:ext uri="{FF2B5EF4-FFF2-40B4-BE49-F238E27FC236}">
                <a16:creationId xmlns:a16="http://schemas.microsoft.com/office/drawing/2014/main" id="{7E2E8665-76F3-8F54-CB85-2233B8584570}"/>
              </a:ext>
            </a:extLst>
          </p:cNvPr>
          <p:cNvSpPr>
            <a:spLocks noGrp="1"/>
          </p:cNvSpPr>
          <p:nvPr>
            <p:ph idx="1"/>
          </p:nvPr>
        </p:nvSpPr>
        <p:spPr/>
        <p:txBody>
          <a:bodyPr/>
          <a:lstStyle/>
          <a:p>
            <a:r>
              <a:rPr lang="en-US" sz="2400" b="1" dirty="0">
                <a:solidFill>
                  <a:srgbClr val="7030A0"/>
                </a:solidFill>
                <a:latin typeface="Arial" panose="020B0604020202020204" pitchFamily="34" charset="0"/>
                <a:cs typeface="Arial" panose="020B0604020202020204" pitchFamily="34" charset="0"/>
              </a:rPr>
              <a:t>Listening:</a:t>
            </a:r>
            <a:br>
              <a:rPr lang="en-US" sz="2400" b="1" dirty="0">
                <a:latin typeface="Arial" panose="020B0604020202020204" pitchFamily="34" charset="0"/>
                <a:cs typeface="Arial" panose="020B0604020202020204" pitchFamily="34" charset="0"/>
              </a:rPr>
            </a:br>
            <a:r>
              <a:rPr lang="en-US" sz="2200" dirty="0">
                <a:latin typeface="Arial" panose="020B0604020202020204" pitchFamily="34" charset="0"/>
                <a:cs typeface="Arial" panose="020B0604020202020204" pitchFamily="34" charset="0"/>
              </a:rPr>
              <a:t>- use of games which require a pupil to follow instructions, for example, barrier games</a:t>
            </a:r>
          </a:p>
          <a:p>
            <a:pPr marL="0" indent="0">
              <a:buNone/>
            </a:pPr>
            <a:r>
              <a:rPr lang="en-US" sz="2200" dirty="0">
                <a:latin typeface="Arial" panose="020B0604020202020204" pitchFamily="34" charset="0"/>
                <a:cs typeface="Arial" panose="020B0604020202020204" pitchFamily="34" charset="0"/>
              </a:rPr>
              <a:t>   - check using open-ended questions</a:t>
            </a:r>
          </a:p>
          <a:p>
            <a:r>
              <a:rPr lang="en-US" sz="2400" b="1" dirty="0">
                <a:solidFill>
                  <a:srgbClr val="7030A0"/>
                </a:solidFill>
                <a:latin typeface="Arial" panose="020B0604020202020204" pitchFamily="34" charset="0"/>
                <a:cs typeface="Arial" panose="020B0604020202020204" pitchFamily="34" charset="0"/>
              </a:rPr>
              <a:t>Language:</a:t>
            </a:r>
            <a:br>
              <a:rPr lang="en-US" sz="2400" b="1" dirty="0">
                <a:latin typeface="Arial" panose="020B0604020202020204" pitchFamily="34" charset="0"/>
                <a:cs typeface="Arial" panose="020B0604020202020204" pitchFamily="34" charset="0"/>
              </a:rPr>
            </a:br>
            <a:r>
              <a:rPr lang="en-US" sz="2400" dirty="0">
                <a:latin typeface="Arial" panose="020B0604020202020204" pitchFamily="34" charset="0"/>
                <a:cs typeface="Arial" panose="020B0604020202020204" pitchFamily="34" charset="0"/>
              </a:rPr>
              <a:t>- </a:t>
            </a:r>
            <a:r>
              <a:rPr lang="en-US" sz="2200" dirty="0">
                <a:latin typeface="Arial" panose="020B0604020202020204" pitchFamily="34" charset="0"/>
                <a:cs typeface="Arial" panose="020B0604020202020204" pitchFamily="34" charset="0"/>
              </a:rPr>
              <a:t>use multi-sensory activities and visual aids to support language</a:t>
            </a:r>
            <a:br>
              <a:rPr lang="en-US" sz="2200" dirty="0">
                <a:latin typeface="Arial" panose="020B0604020202020204" pitchFamily="34" charset="0"/>
                <a:cs typeface="Arial" panose="020B0604020202020204" pitchFamily="34" charset="0"/>
              </a:rPr>
            </a:br>
            <a:r>
              <a:rPr lang="en-US" sz="2200" dirty="0">
                <a:latin typeface="Arial" panose="020B0604020202020204" pitchFamily="34" charset="0"/>
                <a:cs typeface="Arial" panose="020B0604020202020204" pitchFamily="34" charset="0"/>
              </a:rPr>
              <a:t>- Build on what the child says and add information</a:t>
            </a:r>
            <a:endParaRPr lang="en-US" sz="2200" b="1" dirty="0">
              <a:latin typeface="Arial" panose="020B0604020202020204" pitchFamily="34" charset="0"/>
              <a:cs typeface="Arial" panose="020B0604020202020204" pitchFamily="34" charset="0"/>
            </a:endParaRPr>
          </a:p>
          <a:p>
            <a:r>
              <a:rPr lang="en-US" sz="2400" b="1" dirty="0">
                <a:solidFill>
                  <a:srgbClr val="7030A0"/>
                </a:solidFill>
                <a:latin typeface="Arial" panose="020B0604020202020204" pitchFamily="34" charset="0"/>
                <a:cs typeface="Arial" panose="020B0604020202020204" pitchFamily="34" charset="0"/>
              </a:rPr>
              <a:t>Social and Emotional Development:</a:t>
            </a:r>
            <a:br>
              <a:rPr lang="en-US" sz="2400" b="1" dirty="0">
                <a:solidFill>
                  <a:srgbClr val="7030A0"/>
                </a:solidFill>
                <a:latin typeface="Arial" panose="020B0604020202020204" pitchFamily="34" charset="0"/>
                <a:cs typeface="Arial" panose="020B0604020202020204" pitchFamily="34" charset="0"/>
              </a:rPr>
            </a:br>
            <a:r>
              <a:rPr lang="en-US" sz="2400" b="1"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Organise</a:t>
            </a:r>
            <a:r>
              <a:rPr lang="en-US" sz="2200" dirty="0">
                <a:latin typeface="Arial" panose="020B0604020202020204" pitchFamily="34" charset="0"/>
                <a:cs typeface="Arial" panose="020B0604020202020204" pitchFamily="34" charset="0"/>
              </a:rPr>
              <a:t>, monitor and manage group activities</a:t>
            </a:r>
            <a:br>
              <a:rPr lang="en-US" sz="2200" dirty="0">
                <a:latin typeface="Arial" panose="020B0604020202020204" pitchFamily="34" charset="0"/>
                <a:cs typeface="Arial" panose="020B0604020202020204" pitchFamily="34" charset="0"/>
              </a:rPr>
            </a:br>
            <a:r>
              <a:rPr lang="en-US" sz="2200" dirty="0">
                <a:latin typeface="Arial" panose="020B0604020202020204" pitchFamily="34" charset="0"/>
                <a:cs typeface="Arial" panose="020B0604020202020204" pitchFamily="34" charset="0"/>
              </a:rPr>
              <a:t>- Support and model checking methods so the child can inform others when they haven’t heard some thing</a:t>
            </a:r>
            <a:br>
              <a:rPr lang="en-US" sz="2200" dirty="0">
                <a:latin typeface="Arial" panose="020B0604020202020204" pitchFamily="34" charset="0"/>
                <a:cs typeface="Arial" panose="020B0604020202020204" pitchFamily="34" charset="0"/>
              </a:rPr>
            </a:br>
            <a:r>
              <a:rPr lang="en-US" sz="2200" dirty="0">
                <a:latin typeface="Arial" panose="020B0604020202020204" pitchFamily="34" charset="0"/>
                <a:cs typeface="Arial" panose="020B0604020202020204" pitchFamily="34" charset="0"/>
              </a:rPr>
              <a:t>- provide visual aids to explain their emotions</a:t>
            </a:r>
            <a:br>
              <a:rPr lang="en-US" sz="2400" dirty="0">
                <a:latin typeface="Arial" panose="020B0604020202020204" pitchFamily="34" charset="0"/>
                <a:cs typeface="Arial" panose="020B0604020202020204" pitchFamily="34" charset="0"/>
              </a:rPr>
            </a:br>
            <a:endParaRPr lang="en-GB"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1774360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72E781-B4BA-9E58-AA25-257902FF500C}"/>
              </a:ext>
            </a:extLst>
          </p:cNvPr>
          <p:cNvSpPr>
            <a:spLocks noGrp="1"/>
          </p:cNvSpPr>
          <p:nvPr>
            <p:ph type="title"/>
          </p:nvPr>
        </p:nvSpPr>
        <p:spPr/>
        <p:txBody>
          <a:bodyPr/>
          <a:lstStyle/>
          <a:p>
            <a:r>
              <a:rPr lang="en-US" sz="4400" dirty="0">
                <a:latin typeface="Arial" panose="020B0604020202020204" pitchFamily="34" charset="0"/>
                <a:cs typeface="Arial" panose="020B0604020202020204" pitchFamily="34" charset="0"/>
              </a:rPr>
              <a:t>            F</a:t>
            </a:r>
            <a:r>
              <a:rPr lang="en-GB" sz="4400" dirty="0" err="1">
                <a:latin typeface="Arial" panose="020B0604020202020204" pitchFamily="34" charset="0"/>
                <a:cs typeface="Arial" panose="020B0604020202020204" pitchFamily="34" charset="0"/>
              </a:rPr>
              <a:t>urther</a:t>
            </a:r>
            <a:r>
              <a:rPr lang="en-GB" sz="4400" dirty="0">
                <a:latin typeface="Arial" panose="020B0604020202020204" pitchFamily="34" charset="0"/>
                <a:cs typeface="Arial" panose="020B0604020202020204" pitchFamily="34" charset="0"/>
              </a:rPr>
              <a:t> </a:t>
            </a:r>
            <a:r>
              <a:rPr lang="en-GB" dirty="0">
                <a:latin typeface="Arial" panose="020B0604020202020204" pitchFamily="34" charset="0"/>
                <a:cs typeface="Arial" panose="020B0604020202020204" pitchFamily="34" charset="0"/>
              </a:rPr>
              <a:t>I</a:t>
            </a:r>
            <a:r>
              <a:rPr lang="en-GB" sz="4400" dirty="0">
                <a:latin typeface="Arial" panose="020B0604020202020204" pitchFamily="34" charset="0"/>
                <a:cs typeface="Arial" panose="020B0604020202020204" pitchFamily="34" charset="0"/>
              </a:rPr>
              <a:t>nformation</a:t>
            </a:r>
            <a:br>
              <a:rPr lang="en-GB" sz="4400" dirty="0">
                <a:latin typeface="Arial" panose="020B0604020202020204" pitchFamily="34" charset="0"/>
                <a:cs typeface="Arial" panose="020B0604020202020204" pitchFamily="34" charset="0"/>
              </a:rPr>
            </a:br>
            <a:endParaRPr lang="en-GB" dirty="0"/>
          </a:p>
        </p:txBody>
      </p:sp>
      <p:sp>
        <p:nvSpPr>
          <p:cNvPr id="3" name="Content Placeholder 2">
            <a:extLst>
              <a:ext uri="{FF2B5EF4-FFF2-40B4-BE49-F238E27FC236}">
                <a16:creationId xmlns:a16="http://schemas.microsoft.com/office/drawing/2014/main" id="{11F1CA90-F7C9-E44B-2B84-562962899617}"/>
              </a:ext>
            </a:extLst>
          </p:cNvPr>
          <p:cNvSpPr>
            <a:spLocks noGrp="1"/>
          </p:cNvSpPr>
          <p:nvPr>
            <p:ph idx="1"/>
          </p:nvPr>
        </p:nvSpPr>
        <p:spPr>
          <a:xfrm>
            <a:off x="824076" y="1531336"/>
            <a:ext cx="7495847" cy="4351338"/>
          </a:xfrm>
        </p:spPr>
        <p:txBody>
          <a:bodyPr/>
          <a:lstStyle/>
          <a:p>
            <a:pPr marL="342900" indent="-342900">
              <a:buFont typeface="Arial" panose="020B0604020202020204" pitchFamily="34" charset="0"/>
              <a:buChar char="•"/>
            </a:pPr>
            <a:r>
              <a:rPr lang="en-US" sz="1800" dirty="0">
                <a:latin typeface="Arial" panose="020B0604020202020204" pitchFamily="34" charset="0"/>
                <a:cs typeface="Arial" panose="020B0604020202020204" pitchFamily="34" charset="0"/>
              </a:rPr>
              <a:t>Further information and resources can be found:</a:t>
            </a:r>
          </a:p>
          <a:p>
            <a:pPr marL="342900" indent="-342900">
              <a:buFont typeface="Arial" panose="020B0604020202020204" pitchFamily="34" charset="0"/>
              <a:buChar char="•"/>
            </a:pPr>
            <a:r>
              <a:rPr lang="en-US" sz="1800" b="1" dirty="0">
                <a:solidFill>
                  <a:srgbClr val="7030A0"/>
                </a:solidFill>
                <a:latin typeface="Arial" panose="020B0604020202020204" pitchFamily="34" charset="0"/>
                <a:cs typeface="Arial" panose="020B0604020202020204" pitchFamily="34" charset="0"/>
                <a:hlinkClick r:id="rId2">
                  <a:extLst>
                    <a:ext uri="{A12FA001-AC4F-418D-AE19-62706E023703}">
                      <ahyp:hlinkClr xmlns:ahyp="http://schemas.microsoft.com/office/drawing/2018/hyperlinkcolor" val="tx"/>
                    </a:ext>
                  </a:extLst>
                </a:hlinkClick>
              </a:rPr>
              <a:t>www.ndcs.org.uk/information-and-support/childhood-deafness/causes-of-deafness/glue-ear/?gclid=CjwKCAiA3aeqBhBzEiwAxFiOBqxz6DeKOtChlXhZByXl9g-B1Pgmb2C8UUV3fJavLG46XoTX3mDn2hoCzOEQAvD_BwE#</a:t>
            </a:r>
            <a:endParaRPr lang="en-US" sz="1800" b="1" dirty="0">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US" sz="1800" dirty="0">
                <a:latin typeface="Arial" panose="020B0604020202020204" pitchFamily="34" charset="0"/>
                <a:cs typeface="Arial" panose="020B0604020202020204" pitchFamily="34" charset="0"/>
              </a:rPr>
              <a:t>Free National Deaf Children’s Society (NDCS) training course for professionals</a:t>
            </a:r>
          </a:p>
          <a:p>
            <a:pPr marL="342900" indent="-342900">
              <a:buFont typeface="Arial" panose="020B0604020202020204" pitchFamily="34" charset="0"/>
              <a:buChar char="•"/>
            </a:pPr>
            <a:r>
              <a:rPr lang="en-US" sz="1800" dirty="0">
                <a:latin typeface="Arial" panose="020B0604020202020204" pitchFamily="34" charset="0"/>
                <a:cs typeface="Arial" panose="020B0604020202020204" pitchFamily="34" charset="0"/>
              </a:rPr>
              <a:t> </a:t>
            </a:r>
            <a:r>
              <a:rPr lang="en-US" sz="1800" b="1" dirty="0">
                <a:solidFill>
                  <a:srgbClr val="7030A0"/>
                </a:solidFill>
                <a:latin typeface="Arial" panose="020B0604020202020204" pitchFamily="34" charset="0"/>
                <a:cs typeface="Arial" panose="020B0604020202020204" pitchFamily="34" charset="0"/>
                <a:hlinkClick r:id="rId3">
                  <a:extLst>
                    <a:ext uri="{A12FA001-AC4F-418D-AE19-62706E023703}">
                      <ahyp:hlinkClr xmlns:ahyp="http://schemas.microsoft.com/office/drawing/2018/hyperlinkcolor" val="tx"/>
                    </a:ext>
                  </a:extLst>
                </a:hlinkClick>
              </a:rPr>
              <a:t>www.ndcs.org.uk/our-services/services-for-professionals/training-courses/e-learning/introduction-to-temporary-hearing-loss-cpd-accredited/</a:t>
            </a:r>
            <a:endParaRPr lang="en-US" sz="1800" b="1" dirty="0">
              <a:solidFill>
                <a:srgbClr val="7030A0"/>
              </a:solidFill>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US" sz="1800" dirty="0">
                <a:latin typeface="Arial" panose="020B0604020202020204" pitchFamily="34" charset="0"/>
                <a:cs typeface="Arial" panose="020B0604020202020204" pitchFamily="34" charset="0"/>
                <a:hlinkClick r:id="rId4"/>
              </a:rPr>
              <a:t>www.GlueEarTogether.org.uk</a:t>
            </a:r>
            <a:r>
              <a:rPr lang="en-US" sz="1800" dirty="0">
                <a:latin typeface="Arial" panose="020B0604020202020204" pitchFamily="34" charset="0"/>
                <a:cs typeface="Arial" panose="020B0604020202020204" pitchFamily="34" charset="0"/>
              </a:rPr>
              <a:t>  - Free resource ‘Hearing to Succeed </a:t>
            </a:r>
            <a:r>
              <a:rPr lang="en-US" sz="1800">
                <a:latin typeface="Arial" panose="020B0604020202020204" pitchFamily="34" charset="0"/>
                <a:cs typeface="Arial" panose="020B0604020202020204" pitchFamily="34" charset="0"/>
              </a:rPr>
              <a:t>and Achieve’</a:t>
            </a:r>
            <a:endParaRPr lang="en-US" sz="1800" dirty="0">
              <a:latin typeface="Arial" panose="020B0604020202020204" pitchFamily="34" charset="0"/>
              <a:cs typeface="Arial" panose="020B0604020202020204" pitchFamily="34" charset="0"/>
            </a:endParaRPr>
          </a:p>
          <a:p>
            <a:pPr marL="342900" indent="-342900">
              <a:buFont typeface="Arial" panose="020B0604020202020204" pitchFamily="34" charset="0"/>
              <a:buChar char="•"/>
            </a:pPr>
            <a:endParaRPr lang="en-US" sz="1800" dirty="0">
              <a:latin typeface="Arial" panose="020B0604020202020204" pitchFamily="34" charset="0"/>
              <a:cs typeface="Arial" panose="020B0604020202020204" pitchFamily="34" charset="0"/>
            </a:endParaRPr>
          </a:p>
          <a:p>
            <a:endParaRPr lang="en-GB" sz="2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49710670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4FF778-D69B-7F4C-BB30-C9719846A4FD}"/>
              </a:ext>
            </a:extLst>
          </p:cNvPr>
          <p:cNvSpPr>
            <a:spLocks noGrp="1"/>
          </p:cNvSpPr>
          <p:nvPr>
            <p:ph type="title"/>
          </p:nvPr>
        </p:nvSpPr>
        <p:spPr/>
        <p:txBody>
          <a:bodyPr/>
          <a:lstStyle/>
          <a:p>
            <a:r>
              <a:rPr lang="en-US" dirty="0">
                <a:latin typeface="Arial" panose="020B0604020202020204" pitchFamily="34" charset="0"/>
                <a:cs typeface="Arial" panose="020B0604020202020204" pitchFamily="34" charset="0"/>
              </a:rPr>
              <a:t>              </a:t>
            </a:r>
            <a:r>
              <a:rPr lang="en-US" sz="4400" dirty="0">
                <a:latin typeface="Arial" panose="020B0604020202020204" pitchFamily="34" charset="0"/>
                <a:cs typeface="Arial" panose="020B0604020202020204" pitchFamily="34" charset="0"/>
              </a:rPr>
              <a:t>F</a:t>
            </a:r>
            <a:r>
              <a:rPr lang="en-GB" sz="4400" dirty="0" err="1">
                <a:latin typeface="Arial" panose="020B0604020202020204" pitchFamily="34" charset="0"/>
                <a:cs typeface="Arial" panose="020B0604020202020204" pitchFamily="34" charset="0"/>
              </a:rPr>
              <a:t>urther</a:t>
            </a:r>
            <a:r>
              <a:rPr lang="en-GB" sz="4400" dirty="0">
                <a:latin typeface="Arial" panose="020B0604020202020204" pitchFamily="34" charset="0"/>
                <a:cs typeface="Arial" panose="020B0604020202020204" pitchFamily="34" charset="0"/>
              </a:rPr>
              <a:t> Information</a:t>
            </a:r>
            <a:endParaRPr lang="en-GB" dirty="0"/>
          </a:p>
        </p:txBody>
      </p:sp>
      <p:pic>
        <p:nvPicPr>
          <p:cNvPr id="4" name="Content Placeholder 3">
            <a:extLst>
              <a:ext uri="{FF2B5EF4-FFF2-40B4-BE49-F238E27FC236}">
                <a16:creationId xmlns:a16="http://schemas.microsoft.com/office/drawing/2014/main" id="{15486AA6-D439-7940-8249-BEC569B35375}"/>
              </a:ext>
            </a:extLst>
          </p:cNvPr>
          <p:cNvPicPr>
            <a:picLocks noGrp="1" noChangeAspect="1"/>
          </p:cNvPicPr>
          <p:nvPr>
            <p:ph idx="1"/>
          </p:nvPr>
        </p:nvPicPr>
        <p:blipFill>
          <a:blip r:embed="rId2"/>
          <a:stretch>
            <a:fillRect/>
          </a:stretch>
        </p:blipFill>
        <p:spPr>
          <a:xfrm>
            <a:off x="1770993" y="1895776"/>
            <a:ext cx="5791200" cy="3286125"/>
          </a:xfrm>
          <a:prstGeom prst="rect">
            <a:avLst/>
          </a:prstGeom>
        </p:spPr>
      </p:pic>
      <p:sp>
        <p:nvSpPr>
          <p:cNvPr id="5" name="TextBox 4">
            <a:extLst>
              <a:ext uri="{FF2B5EF4-FFF2-40B4-BE49-F238E27FC236}">
                <a16:creationId xmlns:a16="http://schemas.microsoft.com/office/drawing/2014/main" id="{D5D85607-7AF1-35A2-CF81-B8E279D544DD}"/>
              </a:ext>
            </a:extLst>
          </p:cNvPr>
          <p:cNvSpPr txBox="1"/>
          <p:nvPr/>
        </p:nvSpPr>
        <p:spPr>
          <a:xfrm>
            <a:off x="1770993" y="5464286"/>
            <a:ext cx="6093822" cy="523220"/>
          </a:xfrm>
          <a:prstGeom prst="rect">
            <a:avLst/>
          </a:prstGeom>
          <a:noFill/>
        </p:spPr>
        <p:txBody>
          <a:bodyPr wrap="square">
            <a:spAutoFit/>
          </a:bodyPr>
          <a:lstStyle/>
          <a:p>
            <a:pPr marL="0" indent="0" algn="ctr">
              <a:buNone/>
            </a:pPr>
            <a:r>
              <a:rPr lang="en-GB" sz="2800" b="1" dirty="0">
                <a:solidFill>
                  <a:srgbClr val="7030A0"/>
                </a:solidFill>
                <a:latin typeface="Arial" panose="020B0604020202020204" pitchFamily="34" charset="0"/>
                <a:cs typeface="Arial" panose="020B0604020202020204" pitchFamily="34" charset="0"/>
                <a:hlinkClick r:id="rId3">
                  <a:extLst>
                    <a:ext uri="{A12FA001-AC4F-418D-AE19-62706E023703}">
                      <ahyp:hlinkClr xmlns:ahyp="http://schemas.microsoft.com/office/drawing/2018/hyperlinkcolor" val="tx"/>
                    </a:ext>
                  </a:extLst>
                </a:hlinkClick>
              </a:rPr>
              <a:t>https://youtu.be/56agaiGhAuw</a:t>
            </a:r>
            <a:endParaRPr lang="en-GB" sz="2800" b="1" dirty="0">
              <a:solidFill>
                <a:srgbClr val="7030A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45813566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D29C65-C8C8-52A9-4391-D49871742387}"/>
              </a:ext>
            </a:extLst>
          </p:cNvPr>
          <p:cNvSpPr>
            <a:spLocks noGrp="1"/>
          </p:cNvSpPr>
          <p:nvPr>
            <p:ph type="title"/>
          </p:nvPr>
        </p:nvSpPr>
        <p:spPr/>
        <p:txBody>
          <a:bodyPr/>
          <a:lstStyle/>
          <a:p>
            <a:r>
              <a:rPr lang="en-US" sz="4400" dirty="0">
                <a:latin typeface="Arial" panose="020B0604020202020204" pitchFamily="34" charset="0"/>
                <a:cs typeface="Arial" panose="020B0604020202020204" pitchFamily="34" charset="0"/>
              </a:rPr>
              <a:t>           Treatment For Glue Ear</a:t>
            </a:r>
            <a:endParaRPr lang="en-GB" dirty="0"/>
          </a:p>
        </p:txBody>
      </p:sp>
      <p:sp>
        <p:nvSpPr>
          <p:cNvPr id="3" name="Content Placeholder 2">
            <a:extLst>
              <a:ext uri="{FF2B5EF4-FFF2-40B4-BE49-F238E27FC236}">
                <a16:creationId xmlns:a16="http://schemas.microsoft.com/office/drawing/2014/main" id="{ECEE77D8-7242-8AB8-7E2C-6A41B25CC963}"/>
              </a:ext>
            </a:extLst>
          </p:cNvPr>
          <p:cNvSpPr>
            <a:spLocks noGrp="1"/>
          </p:cNvSpPr>
          <p:nvPr>
            <p:ph idx="1"/>
          </p:nvPr>
        </p:nvSpPr>
        <p:spPr>
          <a:xfrm>
            <a:off x="628650" y="1363170"/>
            <a:ext cx="7127984" cy="4351338"/>
          </a:xfrm>
        </p:spPr>
        <p:txBody>
          <a:bodyPr/>
          <a:lstStyle/>
          <a:p>
            <a:pPr algn="l"/>
            <a:r>
              <a:rPr lang="en-US" sz="2200" b="1" i="0" dirty="0">
                <a:effectLst/>
                <a:latin typeface="Arial" panose="020B0604020202020204" pitchFamily="34" charset="0"/>
                <a:cs typeface="Arial" panose="020B0604020202020204" pitchFamily="34" charset="0"/>
              </a:rPr>
              <a:t>Treatment for glue ear is considered </a:t>
            </a:r>
            <a:r>
              <a:rPr lang="en-US" sz="2200" b="1" dirty="0">
                <a:latin typeface="Arial" panose="020B0604020202020204" pitchFamily="34" charset="0"/>
                <a:cs typeface="Arial" panose="020B0604020202020204" pitchFamily="34" charset="0"/>
              </a:rPr>
              <a:t>by</a:t>
            </a:r>
            <a:r>
              <a:rPr lang="en-US" sz="2200" b="1" i="0" dirty="0">
                <a:effectLst/>
                <a:latin typeface="Arial" panose="020B0604020202020204" pitchFamily="34" charset="0"/>
                <a:cs typeface="Arial" panose="020B0604020202020204" pitchFamily="34" charset="0"/>
              </a:rPr>
              <a:t> a GP</a:t>
            </a:r>
          </a:p>
          <a:p>
            <a:pPr algn="l"/>
            <a:r>
              <a:rPr lang="en-US" sz="1800" b="0" i="0" dirty="0">
                <a:effectLst/>
                <a:latin typeface="Arial" panose="020B0604020202020204" pitchFamily="34" charset="0"/>
                <a:cs typeface="Arial" panose="020B0604020202020204" pitchFamily="34" charset="0"/>
              </a:rPr>
              <a:t>Glue ear is not always treated. The GP may wait to see if the symptoms get better on their own.</a:t>
            </a:r>
          </a:p>
          <a:p>
            <a:pPr algn="l"/>
            <a:r>
              <a:rPr lang="en-US" sz="1800" b="0" i="0" dirty="0">
                <a:effectLst/>
                <a:latin typeface="Arial" panose="020B0604020202020204" pitchFamily="34" charset="0"/>
                <a:cs typeface="Arial" panose="020B0604020202020204" pitchFamily="34" charset="0"/>
              </a:rPr>
              <a:t>This is because there's no effective medicine for glue ear, and it often clears up on its own.</a:t>
            </a:r>
          </a:p>
          <a:p>
            <a:pPr algn="l"/>
            <a:r>
              <a:rPr lang="en-US" sz="1800" b="0" i="0" dirty="0">
                <a:effectLst/>
                <a:latin typeface="Arial" panose="020B0604020202020204" pitchFamily="34" charset="0"/>
                <a:cs typeface="Arial" panose="020B0604020202020204" pitchFamily="34" charset="0"/>
              </a:rPr>
              <a:t>The </a:t>
            </a:r>
            <a:r>
              <a:rPr lang="en-US" sz="1800" dirty="0">
                <a:latin typeface="Arial" panose="020B0604020202020204" pitchFamily="34" charset="0"/>
                <a:cs typeface="Arial" panose="020B0604020202020204" pitchFamily="34" charset="0"/>
              </a:rPr>
              <a:t>child </a:t>
            </a:r>
            <a:r>
              <a:rPr lang="en-US" sz="1800" b="0" i="0" dirty="0">
                <a:effectLst/>
                <a:latin typeface="Arial" panose="020B0604020202020204" pitchFamily="34" charset="0"/>
                <a:cs typeface="Arial" panose="020B0604020202020204" pitchFamily="34" charset="0"/>
              </a:rPr>
              <a:t>may be monitored for up to a year in case their symptoms change or get worse.</a:t>
            </a:r>
          </a:p>
          <a:p>
            <a:pPr algn="l"/>
            <a:r>
              <a:rPr lang="en-US" sz="1800" b="0" i="0" dirty="0">
                <a:effectLst/>
                <a:latin typeface="Arial" panose="020B0604020202020204" pitchFamily="34" charset="0"/>
                <a:cs typeface="Arial" panose="020B0604020202020204" pitchFamily="34" charset="0"/>
              </a:rPr>
              <a:t>The GP may suggest trying a treatment called </a:t>
            </a:r>
            <a:r>
              <a:rPr lang="en-US" sz="1800" b="0" i="0" dirty="0" err="1">
                <a:effectLst/>
                <a:latin typeface="Arial" panose="020B0604020202020204" pitchFamily="34" charset="0"/>
                <a:cs typeface="Arial" panose="020B0604020202020204" pitchFamily="34" charset="0"/>
              </a:rPr>
              <a:t>autoinflation</a:t>
            </a:r>
            <a:r>
              <a:rPr lang="en-US" sz="1800" b="0" i="0" dirty="0">
                <a:effectLst/>
                <a:latin typeface="Arial" panose="020B0604020202020204" pitchFamily="34" charset="0"/>
                <a:cs typeface="Arial" panose="020B0604020202020204" pitchFamily="34" charset="0"/>
              </a:rPr>
              <a:t> while waiting for symptoms to improve. </a:t>
            </a:r>
            <a:r>
              <a:rPr lang="en-US" sz="1800" b="0" i="0" dirty="0" err="1">
                <a:effectLst/>
                <a:latin typeface="Arial" panose="020B0604020202020204" pitchFamily="34" charset="0"/>
                <a:cs typeface="Arial" panose="020B0604020202020204" pitchFamily="34" charset="0"/>
              </a:rPr>
              <a:t>Autoinflation</a:t>
            </a:r>
            <a:r>
              <a:rPr lang="en-US" sz="1800" b="0" i="0" dirty="0">
                <a:effectLst/>
                <a:latin typeface="Arial" panose="020B0604020202020204" pitchFamily="34" charset="0"/>
                <a:cs typeface="Arial" panose="020B0604020202020204" pitchFamily="34" charset="0"/>
              </a:rPr>
              <a:t> can help fluid in the ear to drain.  Discuss </a:t>
            </a:r>
            <a:r>
              <a:rPr lang="en-US" sz="1800" b="0" i="0" dirty="0" err="1">
                <a:effectLst/>
                <a:latin typeface="Arial" panose="020B0604020202020204" pitchFamily="34" charset="0"/>
                <a:cs typeface="Arial" panose="020B0604020202020204" pitchFamily="34" charset="0"/>
              </a:rPr>
              <a:t>autoinflation</a:t>
            </a:r>
            <a:r>
              <a:rPr lang="en-US" sz="1800" b="0" i="0" dirty="0">
                <a:effectLst/>
                <a:latin typeface="Arial" panose="020B0604020202020204" pitchFamily="34" charset="0"/>
                <a:cs typeface="Arial" panose="020B0604020202020204" pitchFamily="34" charset="0"/>
              </a:rPr>
              <a:t> with GP/HV/</a:t>
            </a:r>
            <a:r>
              <a:rPr lang="en-US" sz="1800" b="0" i="0">
                <a:effectLst/>
                <a:latin typeface="Arial" panose="020B0604020202020204" pitchFamily="34" charset="0"/>
                <a:cs typeface="Arial" panose="020B0604020202020204" pitchFamily="34" charset="0"/>
              </a:rPr>
              <a:t>School Nurse</a:t>
            </a:r>
            <a:endParaRPr lang="en-US" sz="1800" dirty="0">
              <a:latin typeface="Arial" panose="020B0604020202020204" pitchFamily="34" charset="0"/>
              <a:cs typeface="Arial" panose="020B0604020202020204" pitchFamily="34" charset="0"/>
            </a:endParaRPr>
          </a:p>
          <a:p>
            <a:r>
              <a:rPr lang="en-US" sz="1800" b="0" i="0" dirty="0">
                <a:effectLst/>
                <a:latin typeface="Arial" panose="020B0604020202020204" pitchFamily="34" charset="0"/>
                <a:cs typeface="Arial" panose="020B0604020202020204" pitchFamily="34" charset="0"/>
              </a:rPr>
              <a:t>The 2 main treatments are </a:t>
            </a:r>
            <a:r>
              <a:rPr lang="en-US" sz="1800" b="0" i="0" u="sng" dirty="0">
                <a:effectLst/>
                <a:latin typeface="Arial" panose="020B0604020202020204" pitchFamily="34" charset="0"/>
                <a:cs typeface="Arial" panose="020B0604020202020204" pitchFamily="34" charset="0"/>
              </a:rPr>
              <a:t>grommets</a:t>
            </a:r>
            <a:r>
              <a:rPr lang="en-US" sz="1800" b="0" i="0" dirty="0">
                <a:effectLst/>
                <a:latin typeface="Arial" panose="020B0604020202020204" pitchFamily="34" charset="0"/>
                <a:cs typeface="Arial" panose="020B0604020202020204" pitchFamily="34" charset="0"/>
              </a:rPr>
              <a:t> (small tubes implanted in the ear)</a:t>
            </a:r>
            <a:r>
              <a:rPr lang="en-US" sz="1800" dirty="0">
                <a:latin typeface="Arial" panose="020B0604020202020204" pitchFamily="34" charset="0"/>
                <a:cs typeface="Arial" panose="020B0604020202020204" pitchFamily="34" charset="0"/>
              </a:rPr>
              <a:t> or temporary </a:t>
            </a:r>
            <a:r>
              <a:rPr lang="en-US" sz="1800" dirty="0">
                <a:latin typeface="Arial" panose="020B0604020202020204" pitchFamily="34" charset="0"/>
                <a:cs typeface="Arial" panose="020B0604020202020204" pitchFamily="34" charset="0"/>
                <a:hlinkClick r:id="rId2">
                  <a:extLst>
                    <a:ext uri="{A12FA001-AC4F-418D-AE19-62706E023703}">
                      <ahyp:hlinkClr xmlns:ahyp="http://schemas.microsoft.com/office/drawing/2018/hyperlinkcolor" val="tx"/>
                    </a:ext>
                  </a:extLst>
                </a:hlinkClick>
              </a:rPr>
              <a:t>hearing aids</a:t>
            </a:r>
            <a:r>
              <a:rPr lang="en-US" sz="1800" dirty="0">
                <a:latin typeface="Arial" panose="020B0604020202020204" pitchFamily="34" charset="0"/>
                <a:cs typeface="Arial" panose="020B0604020202020204" pitchFamily="34" charset="0"/>
              </a:rPr>
              <a:t>.</a:t>
            </a:r>
            <a:endParaRPr lang="en-US" sz="1800" b="0" i="0" dirty="0">
              <a:effectLst/>
              <a:latin typeface="Arial" panose="020B0604020202020204" pitchFamily="34" charset="0"/>
              <a:cs typeface="Arial" panose="020B0604020202020204" pitchFamily="34" charset="0"/>
            </a:endParaRPr>
          </a:p>
          <a:p>
            <a:pPr algn="l"/>
            <a:r>
              <a:rPr lang="en-US" sz="1800" b="0" i="0" dirty="0">
                <a:effectLst/>
                <a:latin typeface="Arial" panose="020B0604020202020204" pitchFamily="34" charset="0"/>
                <a:cs typeface="Arial" panose="020B0604020202020204" pitchFamily="34" charset="0"/>
              </a:rPr>
              <a:t>Occasionally, surgery may be recommended to remove some glands at the back of the nose (adenoids). This is known as an </a:t>
            </a:r>
            <a:r>
              <a:rPr lang="en-US" sz="1800" b="0" i="0" dirty="0">
                <a:effectLst/>
                <a:latin typeface="Arial" panose="020B0604020202020204" pitchFamily="34" charset="0"/>
                <a:cs typeface="Arial" panose="020B0604020202020204" pitchFamily="34" charset="0"/>
                <a:hlinkClick r:id="rId3">
                  <a:extLst>
                    <a:ext uri="{A12FA001-AC4F-418D-AE19-62706E023703}">
                      <ahyp:hlinkClr xmlns:ahyp="http://schemas.microsoft.com/office/drawing/2018/hyperlinkcolor" val="tx"/>
                    </a:ext>
                  </a:extLst>
                </a:hlinkClick>
              </a:rPr>
              <a:t>adenoidectomy</a:t>
            </a:r>
            <a:r>
              <a:rPr lang="en-US" sz="1800" b="0" i="0" dirty="0">
                <a:effectLst/>
                <a:latin typeface="Arial" panose="020B0604020202020204" pitchFamily="34" charset="0"/>
                <a:cs typeface="Arial" panose="020B0604020202020204" pitchFamily="34" charset="0"/>
              </a:rPr>
              <a:t>.</a:t>
            </a:r>
          </a:p>
          <a:p>
            <a:pPr algn="l"/>
            <a:r>
              <a:rPr lang="en-US" sz="1800" b="0" i="0" dirty="0">
                <a:effectLst/>
                <a:latin typeface="Arial" panose="020B0604020202020204" pitchFamily="34" charset="0"/>
                <a:cs typeface="Arial" panose="020B0604020202020204" pitchFamily="34" charset="0"/>
              </a:rPr>
              <a:t>The specialist in hospital will decide on the best treatment option.</a:t>
            </a:r>
          </a:p>
          <a:p>
            <a:endParaRPr lang="en-GB"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9984969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2B0527-65BF-93E7-BABB-5E37454B887E}"/>
              </a:ext>
            </a:extLst>
          </p:cNvPr>
          <p:cNvSpPr>
            <a:spLocks noGrp="1"/>
          </p:cNvSpPr>
          <p:nvPr>
            <p:ph type="title"/>
          </p:nvPr>
        </p:nvSpPr>
        <p:spPr/>
        <p:txBody>
          <a:bodyPr/>
          <a:lstStyle/>
          <a:p>
            <a:r>
              <a:rPr lang="en-US" dirty="0">
                <a:latin typeface="Arial" panose="020B0604020202020204" pitchFamily="34" charset="0"/>
                <a:cs typeface="Arial" panose="020B0604020202020204" pitchFamily="34" charset="0"/>
              </a:rPr>
              <a:t>             Some Useful Terms</a:t>
            </a:r>
            <a:endParaRPr lang="en-GB"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2FEBFCC6-0947-B8F4-C601-76F2D69BA47B}"/>
              </a:ext>
            </a:extLst>
          </p:cNvPr>
          <p:cNvSpPr>
            <a:spLocks noGrp="1"/>
          </p:cNvSpPr>
          <p:nvPr>
            <p:ph idx="1"/>
          </p:nvPr>
        </p:nvSpPr>
        <p:spPr>
          <a:xfrm>
            <a:off x="534057" y="1352659"/>
            <a:ext cx="7127984" cy="4351338"/>
          </a:xfrm>
        </p:spPr>
        <p:txBody>
          <a:bodyPr/>
          <a:lstStyle/>
          <a:p>
            <a:pPr algn="l">
              <a:spcBef>
                <a:spcPts val="0"/>
              </a:spcBef>
            </a:pPr>
            <a:r>
              <a:rPr lang="en-US" sz="2000" b="1" i="0" dirty="0">
                <a:effectLst/>
                <a:latin typeface="Arial" panose="020B0604020202020204" pitchFamily="34" charset="0"/>
                <a:cs typeface="Arial" panose="020B0604020202020204" pitchFamily="34" charset="0"/>
              </a:rPr>
              <a:t>Grommets</a:t>
            </a:r>
          </a:p>
          <a:p>
            <a:pPr marL="0" indent="0" algn="l">
              <a:spcBef>
                <a:spcPts val="0"/>
              </a:spcBef>
              <a:buNone/>
            </a:pPr>
            <a:r>
              <a:rPr lang="en-US" sz="2000" b="0" i="0" dirty="0">
                <a:effectLst/>
                <a:latin typeface="Arial" panose="020B0604020202020204" pitchFamily="34" charset="0"/>
                <a:cs typeface="Arial" panose="020B0604020202020204" pitchFamily="34" charset="0"/>
              </a:rPr>
              <a:t>Grommets are small plastic tubes which sit in a hole in the eardrum, and let air get in and out of the ear. Grommets are sometimes also called ventilation tubes.</a:t>
            </a:r>
            <a:endParaRPr lang="en-US" sz="2000" b="1" i="0" dirty="0">
              <a:effectLst/>
              <a:latin typeface="Arial" panose="020B0604020202020204" pitchFamily="34" charset="0"/>
              <a:cs typeface="Arial" panose="020B0604020202020204" pitchFamily="34" charset="0"/>
            </a:endParaRPr>
          </a:p>
          <a:p>
            <a:pPr algn="l">
              <a:spcBef>
                <a:spcPts val="0"/>
              </a:spcBef>
            </a:pPr>
            <a:r>
              <a:rPr lang="en-US" sz="2000" b="1" i="0" dirty="0">
                <a:effectLst/>
                <a:latin typeface="Arial" panose="020B0604020202020204" pitchFamily="34" charset="0"/>
                <a:cs typeface="Arial" panose="020B0604020202020204" pitchFamily="34" charset="0"/>
              </a:rPr>
              <a:t>Hearing loss</a:t>
            </a:r>
          </a:p>
          <a:p>
            <a:pPr marL="0" indent="0" algn="l">
              <a:spcBef>
                <a:spcPts val="0"/>
              </a:spcBef>
              <a:buNone/>
            </a:pPr>
            <a:r>
              <a:rPr lang="en-US" sz="2000" b="0" i="0" dirty="0">
                <a:effectLst/>
                <a:latin typeface="Arial" panose="020B0604020202020204" pitchFamily="34" charset="0"/>
                <a:cs typeface="Arial" panose="020B0604020202020204" pitchFamily="34" charset="0"/>
              </a:rPr>
              <a:t>Normal hearing is when the quietest sound a person can hear in either ear is anywhere between 0 dB to 20 </a:t>
            </a:r>
            <a:r>
              <a:rPr lang="en-US" sz="2000" b="0" i="0" dirty="0" err="1">
                <a:effectLst/>
                <a:latin typeface="Arial" panose="020B0604020202020204" pitchFamily="34" charset="0"/>
                <a:cs typeface="Arial" panose="020B0604020202020204" pitchFamily="34" charset="0"/>
              </a:rPr>
              <a:t>dB.</a:t>
            </a:r>
            <a:r>
              <a:rPr lang="en-US" sz="2000" b="0" i="0" dirty="0">
                <a:effectLst/>
                <a:latin typeface="Arial" panose="020B0604020202020204" pitchFamily="34" charset="0"/>
                <a:cs typeface="Arial" panose="020B0604020202020204" pitchFamily="34" charset="0"/>
              </a:rPr>
              <a:t> Hearing loss is defined as when a person cannot hear sounds until they are above that 20 dB threshold in one or both ears. The louder a sound needs to be in dB before they can hear it, the greater their level of hearing loss (for example, someone who can only hear sounds of 50 dB or more has greater hearing loss than someone who can hear sounds of 25 dB or more).</a:t>
            </a:r>
          </a:p>
          <a:p>
            <a:pPr algn="l"/>
            <a:r>
              <a:rPr lang="en-US" sz="2000" b="1" i="0" dirty="0">
                <a:effectLst/>
                <a:latin typeface="Arial" panose="020B0604020202020204" pitchFamily="34" charset="0"/>
                <a:cs typeface="Arial" panose="020B0604020202020204" pitchFamily="34" charset="0"/>
              </a:rPr>
              <a:t>Hearing tests</a:t>
            </a:r>
          </a:p>
          <a:p>
            <a:pPr marL="0" indent="0" algn="l">
              <a:spcBef>
                <a:spcPts val="0"/>
              </a:spcBef>
              <a:buNone/>
            </a:pPr>
            <a:r>
              <a:rPr lang="en-US" sz="2000" b="0" i="0" dirty="0">
                <a:effectLst/>
                <a:latin typeface="Arial" panose="020B0604020202020204" pitchFamily="34" charset="0"/>
                <a:cs typeface="Arial" panose="020B0604020202020204" pitchFamily="34" charset="0"/>
              </a:rPr>
              <a:t>This can be any suitable test to assess hearing, but should always be age and developmentally appropriate for the person, and use properly calibrated equipment.</a:t>
            </a:r>
          </a:p>
          <a:p>
            <a:endParaRPr lang="en-GB"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02303688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F06957-A513-DEB0-A225-439F6BA11728}"/>
              </a:ext>
            </a:extLst>
          </p:cNvPr>
          <p:cNvSpPr>
            <a:spLocks noGrp="1"/>
          </p:cNvSpPr>
          <p:nvPr>
            <p:ph type="title"/>
          </p:nvPr>
        </p:nvSpPr>
        <p:spPr/>
        <p:txBody>
          <a:bodyPr/>
          <a:lstStyle/>
          <a:p>
            <a:r>
              <a:rPr lang="en-US" dirty="0">
                <a:latin typeface="Arial" panose="020B0604020202020204" pitchFamily="34" charset="0"/>
                <a:cs typeface="Arial" panose="020B0604020202020204" pitchFamily="34" charset="0"/>
              </a:rPr>
              <a:t>            </a:t>
            </a:r>
            <a:r>
              <a:rPr lang="en-US" sz="4000" dirty="0">
                <a:latin typeface="Arial" panose="020B0604020202020204" pitchFamily="34" charset="0"/>
                <a:cs typeface="Arial" panose="020B0604020202020204" pitchFamily="34" charset="0"/>
              </a:rPr>
              <a:t>Need Further Information </a:t>
            </a:r>
            <a:endParaRPr lang="en-GB" sz="4000"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416F6C4D-0EAD-50DC-A8E9-3B8CAD0E9255}"/>
              </a:ext>
            </a:extLst>
          </p:cNvPr>
          <p:cNvSpPr>
            <a:spLocks noGrp="1"/>
          </p:cNvSpPr>
          <p:nvPr>
            <p:ph idx="1"/>
          </p:nvPr>
        </p:nvSpPr>
        <p:spPr>
          <a:xfrm>
            <a:off x="628650" y="1825625"/>
            <a:ext cx="7548398" cy="4351338"/>
          </a:xfrm>
        </p:spPr>
        <p:txBody>
          <a:bodyPr/>
          <a:lstStyle/>
          <a:p>
            <a:pPr marL="0" indent="0" algn="ctr">
              <a:buNone/>
            </a:pPr>
            <a:r>
              <a:rPr lang="en-US" b="1" dirty="0">
                <a:latin typeface="Arial" panose="020B0604020202020204" pitchFamily="34" charset="0"/>
                <a:cs typeface="Arial" panose="020B0604020202020204" pitchFamily="34" charset="0"/>
              </a:rPr>
              <a:t>Contact Details </a:t>
            </a:r>
            <a:br>
              <a:rPr lang="en-US" dirty="0">
                <a:latin typeface="Arial" panose="020B0604020202020204" pitchFamily="34" charset="0"/>
                <a:cs typeface="Arial" panose="020B0604020202020204" pitchFamily="34" charset="0"/>
              </a:rPr>
            </a:br>
            <a:endParaRPr lang="en-US" dirty="0">
              <a:latin typeface="Arial" panose="020B0604020202020204" pitchFamily="34" charset="0"/>
              <a:cs typeface="Arial" panose="020B0604020202020204" pitchFamily="34" charset="0"/>
            </a:endParaRPr>
          </a:p>
          <a:p>
            <a:pPr marL="0" indent="0" algn="ctr">
              <a:buNone/>
            </a:pPr>
            <a:r>
              <a:rPr lang="en-US" sz="2800" b="1" dirty="0">
                <a:latin typeface="Arial" panose="020B0604020202020204" pitchFamily="34" charset="0"/>
                <a:cs typeface="Arial" panose="020B0604020202020204" pitchFamily="34" charset="0"/>
              </a:rPr>
              <a:t>Uday Thakrar </a:t>
            </a:r>
            <a:br>
              <a:rPr lang="en-US" sz="2800" b="1" dirty="0">
                <a:latin typeface="Arial" panose="020B0604020202020204" pitchFamily="34" charset="0"/>
                <a:cs typeface="Arial" panose="020B0604020202020204" pitchFamily="34" charset="0"/>
              </a:rPr>
            </a:br>
            <a:br>
              <a:rPr lang="en-US" sz="2800" b="1" dirty="0">
                <a:latin typeface="Arial" panose="020B0604020202020204" pitchFamily="34" charset="0"/>
                <a:cs typeface="Arial" panose="020B0604020202020204" pitchFamily="34" charset="0"/>
              </a:rPr>
            </a:br>
            <a:r>
              <a:rPr lang="en-US" sz="2800" b="1" dirty="0">
                <a:latin typeface="Arial" panose="020B0604020202020204" pitchFamily="34" charset="0"/>
                <a:cs typeface="Arial" panose="020B0604020202020204" pitchFamily="34" charset="0"/>
              </a:rPr>
              <a:t>(Head of Sensory Team)</a:t>
            </a:r>
            <a:br>
              <a:rPr lang="en-US" sz="2800" b="1" dirty="0">
                <a:latin typeface="Arial" panose="020B0604020202020204" pitchFamily="34" charset="0"/>
                <a:cs typeface="Arial" panose="020B0604020202020204" pitchFamily="34" charset="0"/>
              </a:rPr>
            </a:br>
            <a:r>
              <a:rPr lang="en-US" sz="2800" b="1" dirty="0">
                <a:solidFill>
                  <a:srgbClr val="7030A0"/>
                </a:solidFill>
                <a:latin typeface="Arial" panose="020B0604020202020204" pitchFamily="34" charset="0"/>
                <a:cs typeface="Arial" panose="020B0604020202020204" pitchFamily="34" charset="0"/>
                <a:hlinkClick r:id="rId2">
                  <a:extLst>
                    <a:ext uri="{A12FA001-AC4F-418D-AE19-62706E023703}">
                      <ahyp:hlinkClr xmlns:ahyp="http://schemas.microsoft.com/office/drawing/2018/hyperlinkcolor" val="tx"/>
                    </a:ext>
                  </a:extLst>
                </a:hlinkClick>
              </a:rPr>
              <a:t>Uday.Thakrar@Milton-Keynes.Gov.UK</a:t>
            </a:r>
            <a:br>
              <a:rPr lang="en-US" sz="2800" b="1" dirty="0">
                <a:latin typeface="Arial" panose="020B0604020202020204" pitchFamily="34" charset="0"/>
                <a:cs typeface="Arial" panose="020B0604020202020204" pitchFamily="34" charset="0"/>
              </a:rPr>
            </a:br>
            <a:br>
              <a:rPr lang="en-US" sz="2800" b="1" dirty="0">
                <a:latin typeface="Arial" panose="020B0604020202020204" pitchFamily="34" charset="0"/>
                <a:cs typeface="Arial" panose="020B0604020202020204" pitchFamily="34" charset="0"/>
              </a:rPr>
            </a:br>
            <a:r>
              <a:rPr lang="en-US" sz="2800" b="1" dirty="0">
                <a:latin typeface="Arial" panose="020B0604020202020204" pitchFamily="34" charset="0"/>
                <a:cs typeface="Arial" panose="020B0604020202020204" pitchFamily="34" charset="0"/>
              </a:rPr>
              <a:t>Tel: 01908 669735 </a:t>
            </a:r>
            <a:r>
              <a:rPr lang="en-US" sz="2800" b="1" dirty="0" err="1">
                <a:latin typeface="Arial" panose="020B0604020202020204" pitchFamily="34" charset="0"/>
                <a:cs typeface="Arial" panose="020B0604020202020204" pitchFamily="34" charset="0"/>
              </a:rPr>
              <a:t>ext</a:t>
            </a:r>
            <a:r>
              <a:rPr lang="en-US" sz="2800" b="1" dirty="0">
                <a:latin typeface="Arial" panose="020B0604020202020204" pitchFamily="34" charset="0"/>
                <a:cs typeface="Arial" panose="020B0604020202020204" pitchFamily="34" charset="0"/>
              </a:rPr>
              <a:t> 147</a:t>
            </a:r>
            <a:br>
              <a:rPr lang="en-US" sz="2800" b="1" dirty="0">
                <a:latin typeface="Arial" panose="020B0604020202020204" pitchFamily="34" charset="0"/>
                <a:cs typeface="Arial" panose="020B0604020202020204" pitchFamily="34" charset="0"/>
              </a:rPr>
            </a:br>
            <a:endParaRPr lang="en-GB"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370687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A4436B5-4C86-1A16-BFEF-0CAE604A286D}"/>
              </a:ext>
            </a:extLst>
          </p:cNvPr>
          <p:cNvSpPr>
            <a:spLocks noGrp="1"/>
          </p:cNvSpPr>
          <p:nvPr>
            <p:ph idx="1"/>
          </p:nvPr>
        </p:nvSpPr>
        <p:spPr>
          <a:xfrm>
            <a:off x="628650" y="1825625"/>
            <a:ext cx="7001860" cy="4351338"/>
          </a:xfrm>
        </p:spPr>
        <p:txBody>
          <a:bodyPr/>
          <a:lstStyle/>
          <a:p>
            <a:pPr algn="just"/>
            <a:r>
              <a:rPr lang="en-US" sz="2800" b="0" i="0" dirty="0">
                <a:effectLst/>
                <a:latin typeface="Arial" panose="020B0604020202020204" pitchFamily="34" charset="0"/>
                <a:cs typeface="Arial" panose="020B0604020202020204" pitchFamily="34" charset="0"/>
              </a:rPr>
              <a:t>Glue ear is where the middle part of the ear canal fills up with fluid. This can cause temporary hearing loss. </a:t>
            </a:r>
          </a:p>
          <a:p>
            <a:pPr algn="just"/>
            <a:endParaRPr lang="en-US" sz="2800" dirty="0">
              <a:latin typeface="Arial" panose="020B0604020202020204" pitchFamily="34" charset="0"/>
              <a:cs typeface="Arial" panose="020B0604020202020204" pitchFamily="34" charset="0"/>
            </a:endParaRPr>
          </a:p>
          <a:p>
            <a:pPr algn="just"/>
            <a:r>
              <a:rPr lang="en-US" dirty="0">
                <a:latin typeface="Arial" panose="020B0604020202020204" pitchFamily="34" charset="0"/>
                <a:cs typeface="Arial" panose="020B0604020202020204" pitchFamily="34" charset="0"/>
              </a:rPr>
              <a:t>Glue ear </a:t>
            </a:r>
            <a:r>
              <a:rPr lang="en-US" sz="2800" b="0" i="0" dirty="0">
                <a:effectLst/>
                <a:latin typeface="Arial" panose="020B0604020202020204" pitchFamily="34" charset="0"/>
                <a:cs typeface="Arial" panose="020B0604020202020204" pitchFamily="34" charset="0"/>
              </a:rPr>
              <a:t>is usually a temporary and fluctuating condition which usually clears up on its own, but parent/carers are advised to see a GP.</a:t>
            </a:r>
          </a:p>
          <a:p>
            <a:endParaRPr lang="en-GB" dirty="0"/>
          </a:p>
        </p:txBody>
      </p:sp>
      <p:sp>
        <p:nvSpPr>
          <p:cNvPr id="4" name="Title 1">
            <a:extLst>
              <a:ext uri="{FF2B5EF4-FFF2-40B4-BE49-F238E27FC236}">
                <a16:creationId xmlns:a16="http://schemas.microsoft.com/office/drawing/2014/main" id="{4AE5D06D-D418-660B-C95E-C47A5B6E4D42}"/>
              </a:ext>
            </a:extLst>
          </p:cNvPr>
          <p:cNvSpPr txBox="1">
            <a:spLocks noGrp="1"/>
          </p:cNvSpPr>
          <p:nvPr>
            <p:ph type="title"/>
          </p:nvPr>
        </p:nvSpPr>
        <p:spPr>
          <a:xfrm>
            <a:off x="628650" y="365125"/>
            <a:ext cx="7886700" cy="843189"/>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4400" dirty="0">
                <a:latin typeface="Arial" panose="020B0604020202020204" pitchFamily="34" charset="0"/>
                <a:cs typeface="Arial" panose="020B0604020202020204" pitchFamily="34" charset="0"/>
              </a:rPr>
              <a:t>          What Is ‘Glue Ear’?</a:t>
            </a:r>
            <a:endParaRPr lang="en-GB" sz="4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896130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4FE89F-4C92-2C10-23AE-6048105DDA69}"/>
              </a:ext>
            </a:extLst>
          </p:cNvPr>
          <p:cNvSpPr>
            <a:spLocks noGrp="1"/>
          </p:cNvSpPr>
          <p:nvPr>
            <p:ph type="title"/>
          </p:nvPr>
        </p:nvSpPr>
        <p:spPr/>
        <p:txBody>
          <a:bodyPr/>
          <a:lstStyle/>
          <a:p>
            <a:pPr algn="ctr"/>
            <a:r>
              <a:rPr lang="en-US" sz="4400" b="1" dirty="0">
                <a:latin typeface="Arial" panose="020B0604020202020204" pitchFamily="34" charset="0"/>
                <a:cs typeface="Arial" panose="020B0604020202020204" pitchFamily="34" charset="0"/>
              </a:rPr>
              <a:t>       </a:t>
            </a:r>
            <a:r>
              <a:rPr lang="en-US" sz="4400" dirty="0">
                <a:latin typeface="Arial" panose="020B0604020202020204" pitchFamily="34" charset="0"/>
                <a:cs typeface="Arial" panose="020B0604020202020204" pitchFamily="34" charset="0"/>
              </a:rPr>
              <a:t>What </a:t>
            </a:r>
            <a:r>
              <a:rPr lang="en-US" dirty="0">
                <a:latin typeface="Arial" panose="020B0604020202020204" pitchFamily="34" charset="0"/>
                <a:cs typeface="Arial" panose="020B0604020202020204" pitchFamily="34" charset="0"/>
              </a:rPr>
              <a:t>I</a:t>
            </a:r>
            <a:r>
              <a:rPr lang="en-US" sz="4400" dirty="0">
                <a:latin typeface="Arial" panose="020B0604020202020204" pitchFamily="34" charset="0"/>
                <a:cs typeface="Arial" panose="020B0604020202020204" pitchFamily="34" charset="0"/>
              </a:rPr>
              <a:t>s ‘Glue Ear’?</a:t>
            </a:r>
            <a:br>
              <a:rPr lang="en-GB" sz="4400" b="1" dirty="0"/>
            </a:br>
            <a:endParaRPr lang="en-GB" dirty="0"/>
          </a:p>
        </p:txBody>
      </p:sp>
      <p:sp>
        <p:nvSpPr>
          <p:cNvPr id="3" name="Content Placeholder 2">
            <a:extLst>
              <a:ext uri="{FF2B5EF4-FFF2-40B4-BE49-F238E27FC236}">
                <a16:creationId xmlns:a16="http://schemas.microsoft.com/office/drawing/2014/main" id="{D860A281-2CDA-E5A2-248F-07458340226A}"/>
              </a:ext>
            </a:extLst>
          </p:cNvPr>
          <p:cNvSpPr>
            <a:spLocks noGrp="1"/>
          </p:cNvSpPr>
          <p:nvPr>
            <p:ph idx="1"/>
          </p:nvPr>
        </p:nvSpPr>
        <p:spPr>
          <a:xfrm>
            <a:off x="450831" y="1690688"/>
            <a:ext cx="7886700" cy="4351338"/>
          </a:xfrm>
        </p:spPr>
        <p:txBody>
          <a:bodyPr/>
          <a:lstStyle/>
          <a:p>
            <a:r>
              <a:rPr lang="en-GB" sz="2400" b="1" dirty="0">
                <a:solidFill>
                  <a:srgbClr val="7030A0"/>
                </a:solidFill>
                <a:latin typeface="Arial" panose="020B0604020202020204" pitchFamily="34" charset="0"/>
                <a:cs typeface="Arial" panose="020B0604020202020204" pitchFamily="34" charset="0"/>
                <a:hlinkClick r:id="rId2">
                  <a:extLst>
                    <a:ext uri="{A12FA001-AC4F-418D-AE19-62706E023703}">
                      <ahyp:hlinkClr xmlns:ahyp="http://schemas.microsoft.com/office/drawing/2018/hyperlinkcolor" val="tx"/>
                    </a:ext>
                  </a:extLst>
                </a:hlinkClick>
              </a:rPr>
              <a:t>https://www.nhs.uk/Video/Pages/Glueearanimation.aspx</a:t>
            </a:r>
            <a:endParaRPr lang="en-GB" sz="2800" dirty="0">
              <a:latin typeface="Arial" panose="020B0604020202020204" pitchFamily="34" charset="0"/>
              <a:cs typeface="Arial" panose="020B0604020202020204" pitchFamily="34" charset="0"/>
            </a:endParaRPr>
          </a:p>
          <a:p>
            <a:r>
              <a:rPr lang="en-GB" sz="2000" dirty="0">
                <a:latin typeface="Arial" panose="020B0604020202020204" pitchFamily="34" charset="0"/>
                <a:cs typeface="Arial" panose="020B0604020202020204" pitchFamily="34" charset="0"/>
              </a:rPr>
              <a:t>Please watch the vi</a:t>
            </a:r>
            <a:r>
              <a:rPr lang="en-US" sz="2000" dirty="0">
                <a:latin typeface="Arial" panose="020B0604020202020204" pitchFamily="34" charset="0"/>
                <a:cs typeface="Arial" panose="020B0604020202020204" pitchFamily="34" charset="0"/>
              </a:rPr>
              <a:t>deo at the bottom of this link as it</a:t>
            </a:r>
            <a:r>
              <a:rPr lang="en-US" sz="2000" b="0" i="0" dirty="0">
                <a:effectLst/>
                <a:latin typeface="Arial" panose="020B0604020202020204" pitchFamily="34" charset="0"/>
                <a:cs typeface="Arial" panose="020B0604020202020204" pitchFamily="34" charset="0"/>
              </a:rPr>
              <a:t> explains in detail what glue ear is, what causes it and how it's treated</a:t>
            </a:r>
            <a:endParaRPr lang="en-GB" sz="2000" dirty="0">
              <a:latin typeface="Arial" panose="020B0604020202020204" pitchFamily="34" charset="0"/>
              <a:cs typeface="Arial" panose="020B0604020202020204" pitchFamily="34" charset="0"/>
            </a:endParaRPr>
          </a:p>
          <a:p>
            <a:endParaRPr lang="en-GB" dirty="0">
              <a:latin typeface="Arial" panose="020B0604020202020204" pitchFamily="34" charset="0"/>
              <a:cs typeface="Arial" panose="020B0604020202020204" pitchFamily="34" charset="0"/>
            </a:endParaRPr>
          </a:p>
          <a:p>
            <a:endParaRPr lang="en-GB" dirty="0">
              <a:latin typeface="Arial" panose="020B0604020202020204" pitchFamily="34" charset="0"/>
              <a:cs typeface="Arial" panose="020B0604020202020204" pitchFamily="34" charset="0"/>
            </a:endParaRPr>
          </a:p>
          <a:p>
            <a:endParaRPr lang="en-GB" dirty="0">
              <a:latin typeface="Arial" panose="020B0604020202020204" pitchFamily="34" charset="0"/>
              <a:cs typeface="Arial" panose="020B0604020202020204" pitchFamily="34" charset="0"/>
            </a:endParaRPr>
          </a:p>
          <a:p>
            <a:endParaRPr lang="en-GB" dirty="0">
              <a:latin typeface="Arial" panose="020B0604020202020204" pitchFamily="34" charset="0"/>
              <a:cs typeface="Arial" panose="020B0604020202020204" pitchFamily="34" charset="0"/>
            </a:endParaRPr>
          </a:p>
          <a:p>
            <a:endParaRPr lang="en-GB" dirty="0">
              <a:latin typeface="Arial" panose="020B0604020202020204" pitchFamily="34" charset="0"/>
              <a:cs typeface="Arial" panose="020B0604020202020204" pitchFamily="34" charset="0"/>
            </a:endParaRPr>
          </a:p>
          <a:p>
            <a:endParaRPr lang="en-GB" dirty="0">
              <a:latin typeface="Arial" panose="020B0604020202020204" pitchFamily="34" charset="0"/>
              <a:cs typeface="Arial" panose="020B0604020202020204" pitchFamily="34" charset="0"/>
            </a:endParaRPr>
          </a:p>
          <a:p>
            <a:r>
              <a:rPr lang="en-GB" sz="2200" dirty="0">
                <a:latin typeface="Arial" panose="020B0604020202020204" pitchFamily="34" charset="0"/>
                <a:cs typeface="Arial" panose="020B0604020202020204" pitchFamily="34" charset="0"/>
              </a:rPr>
              <a:t>The middle ear is filled with fluid rather than air</a:t>
            </a:r>
          </a:p>
        </p:txBody>
      </p:sp>
      <p:pic>
        <p:nvPicPr>
          <p:cNvPr id="4" name="Picture 2">
            <a:extLst>
              <a:ext uri="{FF2B5EF4-FFF2-40B4-BE49-F238E27FC236}">
                <a16:creationId xmlns:a16="http://schemas.microsoft.com/office/drawing/2014/main" id="{EEDD49F4-656F-20CC-9ABD-A714615DF001}"/>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5904"/>
          <a:stretch/>
        </p:blipFill>
        <p:spPr bwMode="auto">
          <a:xfrm>
            <a:off x="1199894" y="3321270"/>
            <a:ext cx="6388575" cy="277378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Oval 4">
            <a:extLst>
              <a:ext uri="{FF2B5EF4-FFF2-40B4-BE49-F238E27FC236}">
                <a16:creationId xmlns:a16="http://schemas.microsoft.com/office/drawing/2014/main" id="{87D6549F-3228-6427-D53D-F94C769AA073}"/>
              </a:ext>
            </a:extLst>
          </p:cNvPr>
          <p:cNvSpPr/>
          <p:nvPr/>
        </p:nvSpPr>
        <p:spPr>
          <a:xfrm>
            <a:off x="3951514" y="3820886"/>
            <a:ext cx="1937657" cy="1524000"/>
          </a:xfrm>
          <a:prstGeom prst="ellipse">
            <a:avLst/>
          </a:prstGeom>
          <a:noFill/>
          <a:ln w="381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7349497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8FCE64-A4D8-9BD2-000E-D70E068749E7}"/>
              </a:ext>
            </a:extLst>
          </p:cNvPr>
          <p:cNvSpPr>
            <a:spLocks noGrp="1"/>
          </p:cNvSpPr>
          <p:nvPr>
            <p:ph type="title"/>
          </p:nvPr>
        </p:nvSpPr>
        <p:spPr/>
        <p:txBody>
          <a:bodyPr/>
          <a:lstStyle/>
          <a:p>
            <a:pPr algn="ctr"/>
            <a:r>
              <a:rPr lang="en-US" sz="4400" b="1" dirty="0">
                <a:latin typeface="Arial" panose="020B0604020202020204" pitchFamily="34" charset="0"/>
                <a:cs typeface="Arial" panose="020B0604020202020204" pitchFamily="34" charset="0"/>
              </a:rPr>
              <a:t>      </a:t>
            </a:r>
            <a:r>
              <a:rPr lang="en-US" sz="4400" dirty="0">
                <a:latin typeface="Arial" panose="020B0604020202020204" pitchFamily="34" charset="0"/>
                <a:cs typeface="Arial" panose="020B0604020202020204" pitchFamily="34" charset="0"/>
              </a:rPr>
              <a:t>Signs Of ‘Glue Ear’</a:t>
            </a:r>
            <a:br>
              <a:rPr lang="en-GB" sz="4400" dirty="0">
                <a:latin typeface="Arial" panose="020B0604020202020204" pitchFamily="34" charset="0"/>
                <a:cs typeface="Arial" panose="020B0604020202020204" pitchFamily="34" charset="0"/>
              </a:rPr>
            </a:br>
            <a:endParaRPr lang="en-GB" dirty="0">
              <a:latin typeface="Arial" panose="020B0604020202020204" pitchFamily="34" charset="0"/>
              <a:cs typeface="Arial" panose="020B0604020202020204" pitchFamily="34" charset="0"/>
            </a:endParaRPr>
          </a:p>
        </p:txBody>
      </p:sp>
      <p:sp>
        <p:nvSpPr>
          <p:cNvPr id="4" name="Content Placeholder 3">
            <a:extLst>
              <a:ext uri="{FF2B5EF4-FFF2-40B4-BE49-F238E27FC236}">
                <a16:creationId xmlns:a16="http://schemas.microsoft.com/office/drawing/2014/main" id="{83297846-4548-503A-9201-038872C5911C}"/>
              </a:ext>
            </a:extLst>
          </p:cNvPr>
          <p:cNvSpPr txBox="1">
            <a:spLocks noGrp="1"/>
          </p:cNvSpPr>
          <p:nvPr>
            <p:ph idx="1"/>
          </p:nvPr>
        </p:nvSpPr>
        <p:spPr>
          <a:xfrm>
            <a:off x="534057" y="1352660"/>
            <a:ext cx="7886700" cy="5103961"/>
          </a:xfrm>
          <a:prstGeom prst="rect">
            <a:avLst/>
          </a:prstGeom>
          <a:noFill/>
        </p:spPr>
        <p:txBody>
          <a:bodyPr wrap="square">
            <a:spAutoFit/>
          </a:bodyPr>
          <a:lstStyle/>
          <a:p>
            <a:pPr marL="0" indent="0" algn="l">
              <a:buNone/>
            </a:pPr>
            <a:r>
              <a:rPr lang="en-US" sz="2000" dirty="0">
                <a:latin typeface="Arial" panose="020B0604020202020204" pitchFamily="34" charset="0"/>
                <a:cs typeface="Arial" panose="020B0604020202020204" pitchFamily="34" charset="0"/>
              </a:rPr>
              <a:t>There may be many</a:t>
            </a:r>
            <a:r>
              <a:rPr lang="en-US" sz="2000" b="0" i="0" dirty="0">
                <a:effectLst/>
                <a:latin typeface="Arial" panose="020B0604020202020204" pitchFamily="34" charset="0"/>
                <a:cs typeface="Arial" panose="020B0604020202020204" pitchFamily="34" charset="0"/>
              </a:rPr>
              <a:t> signs of </a:t>
            </a:r>
            <a:r>
              <a:rPr lang="en-US" sz="2000" dirty="0">
                <a:latin typeface="Arial" panose="020B0604020202020204" pitchFamily="34" charset="0"/>
                <a:cs typeface="Arial" panose="020B0604020202020204" pitchFamily="34" charset="0"/>
              </a:rPr>
              <a:t>Glue Ear</a:t>
            </a:r>
            <a:r>
              <a:rPr lang="en-US" sz="2000" b="0" i="0" dirty="0">
                <a:effectLst/>
                <a:latin typeface="Arial" panose="020B0604020202020204" pitchFamily="34" charset="0"/>
                <a:cs typeface="Arial" panose="020B0604020202020204" pitchFamily="34" charset="0"/>
              </a:rPr>
              <a:t>, these may include:</a:t>
            </a:r>
          </a:p>
          <a:p>
            <a:pPr algn="l">
              <a:buFont typeface="Arial" panose="020B0604020202020204" pitchFamily="34" charset="0"/>
              <a:buChar char="•"/>
            </a:pPr>
            <a:r>
              <a:rPr lang="en-US" sz="2000" b="0" i="0" dirty="0">
                <a:effectLst/>
                <a:latin typeface="Arial" panose="020B0604020202020204" pitchFamily="34" charset="0"/>
                <a:cs typeface="Arial" panose="020B0604020202020204" pitchFamily="34" charset="0"/>
              </a:rPr>
              <a:t>speaking loudly</a:t>
            </a:r>
          </a:p>
          <a:p>
            <a:pPr algn="l">
              <a:buFont typeface="Arial" panose="020B0604020202020204" pitchFamily="34" charset="0"/>
              <a:buChar char="•"/>
            </a:pPr>
            <a:r>
              <a:rPr lang="en-US" sz="2000" b="0" i="0" dirty="0">
                <a:effectLst/>
                <a:latin typeface="Arial" panose="020B0604020202020204" pitchFamily="34" charset="0"/>
                <a:cs typeface="Arial" panose="020B0604020202020204" pitchFamily="34" charset="0"/>
              </a:rPr>
              <a:t>being difficult to understand</a:t>
            </a:r>
          </a:p>
          <a:p>
            <a:pPr algn="l">
              <a:buFont typeface="Arial" panose="020B0604020202020204" pitchFamily="34" charset="0"/>
              <a:buChar char="•"/>
            </a:pPr>
            <a:r>
              <a:rPr lang="en-US" sz="2000" b="0" i="0" dirty="0">
                <a:effectLst/>
                <a:latin typeface="Arial" panose="020B0604020202020204" pitchFamily="34" charset="0"/>
                <a:cs typeface="Arial" panose="020B0604020202020204" pitchFamily="34" charset="0"/>
              </a:rPr>
              <a:t>asking people to repeat what they say</a:t>
            </a:r>
          </a:p>
          <a:p>
            <a:pPr algn="l">
              <a:buFont typeface="Arial" panose="020B0604020202020204" pitchFamily="34" charset="0"/>
              <a:buChar char="•"/>
            </a:pPr>
            <a:r>
              <a:rPr lang="en-US" sz="2000" b="0" i="0" dirty="0">
                <a:effectLst/>
                <a:latin typeface="Arial" panose="020B0604020202020204" pitchFamily="34" charset="0"/>
                <a:cs typeface="Arial" panose="020B0604020202020204" pitchFamily="34" charset="0"/>
              </a:rPr>
              <a:t>asking for the TV or music to be turned up loud</a:t>
            </a:r>
          </a:p>
          <a:p>
            <a:pPr algn="l">
              <a:buFont typeface="Arial" panose="020B0604020202020204" pitchFamily="34" charset="0"/>
              <a:buChar char="•"/>
            </a:pPr>
            <a:r>
              <a:rPr lang="en-US" sz="2000" b="0" i="0" dirty="0">
                <a:effectLst/>
                <a:latin typeface="Arial" panose="020B0604020202020204" pitchFamily="34" charset="0"/>
                <a:cs typeface="Arial" panose="020B0604020202020204" pitchFamily="34" charset="0"/>
              </a:rPr>
              <a:t>struggling to hear people far away</a:t>
            </a:r>
          </a:p>
          <a:p>
            <a:pPr algn="l">
              <a:buFont typeface="Arial" panose="020B0604020202020204" pitchFamily="34" charset="0"/>
              <a:buChar char="•"/>
            </a:pPr>
            <a:r>
              <a:rPr lang="en-US" sz="2000" b="0" i="0" dirty="0">
                <a:effectLst/>
                <a:latin typeface="Arial" panose="020B0604020202020204" pitchFamily="34" charset="0"/>
                <a:cs typeface="Arial" panose="020B0604020202020204" pitchFamily="34" charset="0"/>
              </a:rPr>
              <a:t>becoming easily distracted when people are talking</a:t>
            </a:r>
          </a:p>
          <a:p>
            <a:pPr algn="l">
              <a:buFont typeface="Arial" panose="020B0604020202020204" pitchFamily="34" charset="0"/>
              <a:buChar char="•"/>
            </a:pPr>
            <a:r>
              <a:rPr lang="en-US" sz="2000" b="0" i="0" dirty="0">
                <a:effectLst/>
                <a:latin typeface="Arial" panose="020B0604020202020204" pitchFamily="34" charset="0"/>
                <a:cs typeface="Arial" panose="020B0604020202020204" pitchFamily="34" charset="0"/>
              </a:rPr>
              <a:t>finding it hard to concentrate or seeming tired and irritable because it's harder for them to listen</a:t>
            </a:r>
          </a:p>
          <a:p>
            <a:pPr algn="l">
              <a:buFont typeface="Arial" panose="020B0604020202020204" pitchFamily="34" charset="0"/>
              <a:buChar char="•"/>
            </a:pPr>
            <a:r>
              <a:rPr lang="en-US" sz="2000" dirty="0">
                <a:latin typeface="Arial" panose="020B0604020202020204" pitchFamily="34" charset="0"/>
                <a:cs typeface="Arial" panose="020B0604020202020204" pitchFamily="34" charset="0"/>
              </a:rPr>
              <a:t>not engaging / distant in activities/tasks/group discussions</a:t>
            </a:r>
          </a:p>
          <a:p>
            <a:pPr algn="l">
              <a:buFont typeface="Arial" panose="020B0604020202020204" pitchFamily="34" charset="0"/>
              <a:buChar char="•"/>
            </a:pPr>
            <a:r>
              <a:rPr lang="en-US" sz="2000" dirty="0">
                <a:latin typeface="Arial" panose="020B0604020202020204" pitchFamily="34" charset="0"/>
                <a:cs typeface="Arial" panose="020B0604020202020204" pitchFamily="34" charset="0"/>
              </a:rPr>
              <a:t>c</a:t>
            </a:r>
            <a:r>
              <a:rPr lang="en-US" sz="2000" b="0" i="0" dirty="0">
                <a:effectLst/>
                <a:latin typeface="Arial" panose="020B0604020202020204" pitchFamily="34" charset="0"/>
                <a:cs typeface="Arial" panose="020B0604020202020204" pitchFamily="34" charset="0"/>
              </a:rPr>
              <a:t>opying peers</a:t>
            </a:r>
          </a:p>
          <a:p>
            <a:pPr algn="l">
              <a:buFont typeface="Arial" panose="020B0604020202020204" pitchFamily="34" charset="0"/>
              <a:buChar char="•"/>
            </a:pPr>
            <a:r>
              <a:rPr lang="en-US" sz="2000" dirty="0">
                <a:latin typeface="Arial" panose="020B0604020202020204" pitchFamily="34" charset="0"/>
                <a:cs typeface="Arial" panose="020B0604020202020204" pitchFamily="34" charset="0"/>
              </a:rPr>
              <a:t>w</a:t>
            </a:r>
            <a:r>
              <a:rPr lang="en-US" sz="2000" b="0" i="0" dirty="0">
                <a:effectLst/>
                <a:latin typeface="Arial" panose="020B0604020202020204" pitchFamily="34" charset="0"/>
                <a:cs typeface="Arial" panose="020B0604020202020204" pitchFamily="34" charset="0"/>
              </a:rPr>
              <a:t>atching speaker intently</a:t>
            </a:r>
          </a:p>
          <a:p>
            <a:pPr algn="l">
              <a:buFont typeface="Arial" panose="020B0604020202020204" pitchFamily="34" charset="0"/>
              <a:buChar char="•"/>
            </a:pPr>
            <a:r>
              <a:rPr lang="en-US" sz="2000" b="0" i="0" dirty="0">
                <a:effectLst/>
                <a:latin typeface="Arial" panose="020B0604020202020204" pitchFamily="34" charset="0"/>
                <a:cs typeface="Arial" panose="020B0604020202020204" pitchFamily="34" charset="0"/>
              </a:rPr>
              <a:t>finds loud sounds disturbing </a:t>
            </a:r>
          </a:p>
        </p:txBody>
      </p:sp>
    </p:spTree>
    <p:extLst>
      <p:ext uri="{BB962C8B-B14F-4D97-AF65-F5344CB8AC3E}">
        <p14:creationId xmlns:p14="http://schemas.microsoft.com/office/powerpoint/2010/main" val="27407360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2D5CD7-EC33-38B1-4EE1-D3D193829244}"/>
              </a:ext>
            </a:extLst>
          </p:cNvPr>
          <p:cNvSpPr>
            <a:spLocks noGrp="1"/>
          </p:cNvSpPr>
          <p:nvPr>
            <p:ph type="title"/>
          </p:nvPr>
        </p:nvSpPr>
        <p:spPr/>
        <p:txBody>
          <a:bodyPr/>
          <a:lstStyle/>
          <a:p>
            <a:pPr algn="ctr"/>
            <a:r>
              <a:rPr lang="en-GB" sz="4400" b="1" dirty="0">
                <a:latin typeface="Arial" panose="020B0604020202020204" pitchFamily="34" charset="0"/>
                <a:cs typeface="Arial" panose="020B0604020202020204" pitchFamily="34" charset="0"/>
              </a:rPr>
              <a:t>       </a:t>
            </a:r>
            <a:r>
              <a:rPr lang="en-GB" sz="4400" dirty="0">
                <a:latin typeface="Arial" panose="020B0604020202020204" pitchFamily="34" charset="0"/>
                <a:cs typeface="Arial" panose="020B0604020202020204" pitchFamily="34" charset="0"/>
              </a:rPr>
              <a:t>Impact Of Glue Ear</a:t>
            </a:r>
            <a:br>
              <a:rPr lang="en-GB" sz="4400" b="1" dirty="0"/>
            </a:br>
            <a:endParaRPr lang="en-GB" dirty="0"/>
          </a:p>
        </p:txBody>
      </p:sp>
      <p:sp>
        <p:nvSpPr>
          <p:cNvPr id="3" name="Content Placeholder 2">
            <a:extLst>
              <a:ext uri="{FF2B5EF4-FFF2-40B4-BE49-F238E27FC236}">
                <a16:creationId xmlns:a16="http://schemas.microsoft.com/office/drawing/2014/main" id="{CDEA507E-AFDC-8001-7B7B-E0E38A49DB03}"/>
              </a:ext>
            </a:extLst>
          </p:cNvPr>
          <p:cNvSpPr>
            <a:spLocks noGrp="1"/>
          </p:cNvSpPr>
          <p:nvPr>
            <p:ph idx="1"/>
          </p:nvPr>
        </p:nvSpPr>
        <p:spPr>
          <a:xfrm>
            <a:off x="628650" y="1542596"/>
            <a:ext cx="7886700" cy="4351338"/>
          </a:xfrm>
        </p:spPr>
        <p:txBody>
          <a:bodyPr/>
          <a:lstStyle/>
          <a:p>
            <a:r>
              <a:rPr lang="en-GB" sz="2800" dirty="0">
                <a:latin typeface="Arial" panose="020B0604020202020204" pitchFamily="34" charset="0"/>
                <a:cs typeface="Arial" panose="020B0604020202020204" pitchFamily="34" charset="0"/>
              </a:rPr>
              <a:t> Glue ear may result in the following:</a:t>
            </a:r>
          </a:p>
          <a:p>
            <a:pPr marL="342900" indent="-342900">
              <a:buFont typeface="Arial" panose="020B0604020202020204" pitchFamily="34" charset="0"/>
              <a:buChar char="•"/>
            </a:pPr>
            <a:r>
              <a:rPr lang="en-GB" sz="2800" dirty="0">
                <a:latin typeface="Arial" panose="020B0604020202020204" pitchFamily="34" charset="0"/>
                <a:cs typeface="Arial" panose="020B0604020202020204" pitchFamily="34" charset="0"/>
              </a:rPr>
              <a:t>Cause physical symptoms – one or both ears may feel uncomfortable / sore, may affect balance</a:t>
            </a:r>
          </a:p>
          <a:p>
            <a:pPr marL="342900" indent="-342900">
              <a:buFont typeface="Arial" panose="020B0604020202020204" pitchFamily="34" charset="0"/>
              <a:buChar char="•"/>
            </a:pPr>
            <a:r>
              <a:rPr lang="en-GB" sz="2800" dirty="0">
                <a:latin typeface="Arial" panose="020B0604020202020204" pitchFamily="34" charset="0"/>
                <a:cs typeface="Arial" panose="020B0604020202020204" pitchFamily="34" charset="0"/>
              </a:rPr>
              <a:t>Affect listening </a:t>
            </a:r>
          </a:p>
          <a:p>
            <a:pPr marL="342900" indent="-342900">
              <a:buFont typeface="Arial" panose="020B0604020202020204" pitchFamily="34" charset="0"/>
              <a:buChar char="•"/>
            </a:pPr>
            <a:r>
              <a:rPr lang="en-GB" sz="2800" dirty="0">
                <a:latin typeface="Arial" panose="020B0604020202020204" pitchFamily="34" charset="0"/>
                <a:cs typeface="Arial" panose="020B0604020202020204" pitchFamily="34" charset="0"/>
              </a:rPr>
              <a:t>Affect speech and language development</a:t>
            </a:r>
          </a:p>
          <a:p>
            <a:pPr marL="342900" indent="-342900">
              <a:buFont typeface="Arial" panose="020B0604020202020204" pitchFamily="34" charset="0"/>
              <a:buChar char="•"/>
            </a:pPr>
            <a:r>
              <a:rPr lang="en-GB" sz="2800" dirty="0">
                <a:latin typeface="Arial" panose="020B0604020202020204" pitchFamily="34" charset="0"/>
                <a:cs typeface="Arial" panose="020B0604020202020204" pitchFamily="34" charset="0"/>
              </a:rPr>
              <a:t>Affect social and emotional development</a:t>
            </a:r>
          </a:p>
          <a:p>
            <a:pPr marL="342900" indent="-342900">
              <a:buFont typeface="Arial" panose="020B0604020202020204" pitchFamily="34" charset="0"/>
              <a:buChar char="•"/>
            </a:pPr>
            <a:endParaRPr lang="en-GB" sz="2800" i="1" dirty="0">
              <a:latin typeface="Arial" panose="020B0604020202020204" pitchFamily="34" charset="0"/>
              <a:cs typeface="Arial" panose="020B0604020202020204" pitchFamily="34" charset="0"/>
            </a:endParaRPr>
          </a:p>
          <a:p>
            <a:pPr marL="0" indent="0">
              <a:buNone/>
            </a:pPr>
            <a:r>
              <a:rPr lang="en-GB" sz="2800" b="1" i="1" dirty="0">
                <a:solidFill>
                  <a:srgbClr val="7030A0"/>
                </a:solidFill>
                <a:latin typeface="Arial" panose="020B0604020202020204" pitchFamily="34" charset="0"/>
                <a:cs typeface="Arial" panose="020B0604020202020204" pitchFamily="34" charset="0"/>
              </a:rPr>
              <a:t>Be aware Glue Ear can fluctuate. Check in particular, the child who has a cold or seems distracted. </a:t>
            </a:r>
            <a:r>
              <a:rPr lang="en-GB" b="1" i="1" dirty="0">
                <a:solidFill>
                  <a:srgbClr val="7030A0"/>
                </a:solidFill>
                <a:latin typeface="Arial" panose="020B0604020202020204" pitchFamily="34" charset="0"/>
                <a:cs typeface="Arial" panose="020B0604020202020204" pitchFamily="34" charset="0"/>
              </a:rPr>
              <a:t>Say</a:t>
            </a:r>
            <a:r>
              <a:rPr lang="en-GB" sz="2800" b="1" i="1" dirty="0">
                <a:solidFill>
                  <a:srgbClr val="7030A0"/>
                </a:solidFill>
                <a:latin typeface="Arial" panose="020B0604020202020204" pitchFamily="34" charset="0"/>
                <a:cs typeface="Arial" panose="020B0604020202020204" pitchFamily="34" charset="0"/>
              </a:rPr>
              <a:t> their name and smile.</a:t>
            </a:r>
          </a:p>
          <a:p>
            <a:endParaRPr lang="en-GB" dirty="0"/>
          </a:p>
        </p:txBody>
      </p:sp>
    </p:spTree>
    <p:extLst>
      <p:ext uri="{BB962C8B-B14F-4D97-AF65-F5344CB8AC3E}">
        <p14:creationId xmlns:p14="http://schemas.microsoft.com/office/powerpoint/2010/main" val="4168209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E4BF8-9022-2AEC-5622-C4E7D5013E3A}"/>
              </a:ext>
            </a:extLst>
          </p:cNvPr>
          <p:cNvSpPr>
            <a:spLocks noGrp="1"/>
          </p:cNvSpPr>
          <p:nvPr>
            <p:ph type="title"/>
          </p:nvPr>
        </p:nvSpPr>
        <p:spPr/>
        <p:txBody>
          <a:bodyPr/>
          <a:lstStyle/>
          <a:p>
            <a:pPr algn="ctr"/>
            <a:r>
              <a:rPr lang="en-GB" sz="4400" dirty="0">
                <a:latin typeface="Arial" panose="020B0604020202020204" pitchFamily="34" charset="0"/>
                <a:cs typeface="Arial" panose="020B0604020202020204" pitchFamily="34" charset="0"/>
              </a:rPr>
              <a:t>What to do?</a:t>
            </a:r>
            <a:br>
              <a:rPr lang="en-GB" sz="4400" dirty="0">
                <a:latin typeface="Arial" panose="020B0604020202020204" pitchFamily="34" charset="0"/>
                <a:cs typeface="Arial" panose="020B0604020202020204" pitchFamily="34" charset="0"/>
              </a:rPr>
            </a:br>
            <a:endParaRPr lang="en-GB"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9565832C-D780-B0BE-E72F-4B573D7E0953}"/>
              </a:ext>
            </a:extLst>
          </p:cNvPr>
          <p:cNvSpPr>
            <a:spLocks noGrp="1"/>
          </p:cNvSpPr>
          <p:nvPr>
            <p:ph idx="1"/>
          </p:nvPr>
        </p:nvSpPr>
        <p:spPr>
          <a:xfrm>
            <a:off x="628650" y="1575254"/>
            <a:ext cx="7187293" cy="4351338"/>
          </a:xfrm>
        </p:spPr>
        <p:txBody>
          <a:bodyPr/>
          <a:lstStyle/>
          <a:p>
            <a:pPr marL="342900" indent="-342900">
              <a:buFont typeface="Arial" panose="020B0604020202020204" pitchFamily="34" charset="0"/>
              <a:buChar char="•"/>
            </a:pPr>
            <a:r>
              <a:rPr lang="en-GB" sz="2400" dirty="0">
                <a:latin typeface="Arial" panose="020B0604020202020204" pitchFamily="34" charset="0"/>
                <a:cs typeface="Arial" panose="020B0604020202020204" pitchFamily="34" charset="0"/>
              </a:rPr>
              <a:t>With parental consent, refer to the School Nurse or GP/HV for referral</a:t>
            </a:r>
          </a:p>
          <a:p>
            <a:pPr marL="342900" indent="-342900">
              <a:buFont typeface="Arial" panose="020B0604020202020204" pitchFamily="34" charset="0"/>
              <a:buChar char="•"/>
            </a:pPr>
            <a:r>
              <a:rPr lang="en-GB" sz="2400" dirty="0">
                <a:latin typeface="Arial" panose="020B0604020202020204" pitchFamily="34" charset="0"/>
                <a:cs typeface="Arial" panose="020B0604020202020204" pitchFamily="34" charset="0"/>
              </a:rPr>
              <a:t>Ask family to take child to GP or Health visitor</a:t>
            </a:r>
          </a:p>
          <a:p>
            <a:pPr marL="342900" indent="-342900">
              <a:buFont typeface="Arial" panose="020B0604020202020204" pitchFamily="34" charset="0"/>
              <a:buChar char="•"/>
            </a:pPr>
            <a:r>
              <a:rPr lang="en-GB" sz="2400" dirty="0">
                <a:latin typeface="Arial" panose="020B0604020202020204" pitchFamily="34" charset="0"/>
                <a:cs typeface="Arial" panose="020B0604020202020204" pitchFamily="34" charset="0"/>
              </a:rPr>
              <a:t>GP/Health Visitor may suggest a watch and wait for 3 months </a:t>
            </a:r>
          </a:p>
          <a:p>
            <a:pPr marL="342900" indent="-342900">
              <a:buFont typeface="Arial" panose="020B0604020202020204" pitchFamily="34" charset="0"/>
              <a:buChar char="•"/>
            </a:pPr>
            <a:r>
              <a:rPr lang="en-GB" sz="2400" dirty="0">
                <a:latin typeface="Arial" panose="020B0604020202020204" pitchFamily="34" charset="0"/>
                <a:cs typeface="Arial" panose="020B0604020202020204" pitchFamily="34" charset="0"/>
              </a:rPr>
              <a:t>Exceptions for quick referral: smelly ear, children in higher risk groups </a:t>
            </a:r>
            <a:r>
              <a:rPr lang="en-GB" sz="2400" dirty="0" err="1">
                <a:latin typeface="Arial" panose="020B0604020202020204" pitchFamily="34" charset="0"/>
                <a:cs typeface="Arial" panose="020B0604020202020204" pitchFamily="34" charset="0"/>
              </a:rPr>
              <a:t>eg</a:t>
            </a:r>
            <a:r>
              <a:rPr lang="en-GB" sz="2400" dirty="0">
                <a:latin typeface="Arial" panose="020B0604020202020204" pitchFamily="34" charset="0"/>
                <a:cs typeface="Arial" panose="020B0604020202020204" pitchFamily="34" charset="0"/>
              </a:rPr>
              <a:t> Downs Syndrome or a cleft palate.</a:t>
            </a:r>
          </a:p>
          <a:p>
            <a:pPr marL="342900" indent="-342900">
              <a:buFont typeface="Arial" panose="020B0604020202020204" pitchFamily="34" charset="0"/>
              <a:buChar char="•"/>
            </a:pPr>
            <a:r>
              <a:rPr lang="en-GB" sz="2400" dirty="0">
                <a:latin typeface="Arial" panose="020B0604020202020204" pitchFamily="34" charset="0"/>
                <a:cs typeface="Arial" panose="020B0604020202020204" pitchFamily="34" charset="0"/>
              </a:rPr>
              <a:t>Family may request referral to Paediatric Audiology through GP</a:t>
            </a:r>
          </a:p>
          <a:p>
            <a:pPr marL="342900" indent="-342900"/>
            <a:r>
              <a:rPr lang="en-GB" sz="2400" dirty="0">
                <a:latin typeface="Arial" panose="020B0604020202020204" pitchFamily="34" charset="0"/>
                <a:cs typeface="Arial" panose="020B0604020202020204" pitchFamily="34" charset="0"/>
              </a:rPr>
              <a:t>Management options - ENT referral for consideration of grommets or hearing aids </a:t>
            </a:r>
            <a:r>
              <a:rPr lang="en-GB" sz="2400" dirty="0"/>
              <a:t>.</a:t>
            </a:r>
          </a:p>
          <a:p>
            <a:endParaRPr lang="en-GB" dirty="0"/>
          </a:p>
        </p:txBody>
      </p:sp>
    </p:spTree>
    <p:extLst>
      <p:ext uri="{BB962C8B-B14F-4D97-AF65-F5344CB8AC3E}">
        <p14:creationId xmlns:p14="http://schemas.microsoft.com/office/powerpoint/2010/main" val="300300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DE9448-057B-7871-BA51-BD62618DB9BF}"/>
              </a:ext>
            </a:extLst>
          </p:cNvPr>
          <p:cNvSpPr>
            <a:spLocks noGrp="1"/>
          </p:cNvSpPr>
          <p:nvPr>
            <p:ph type="title"/>
          </p:nvPr>
        </p:nvSpPr>
        <p:spPr/>
        <p:txBody>
          <a:bodyPr/>
          <a:lstStyle/>
          <a:p>
            <a:pPr algn="ctr"/>
            <a:r>
              <a:rPr lang="en-GB" sz="4400" b="1" dirty="0"/>
              <a:t>            </a:t>
            </a:r>
            <a:r>
              <a:rPr lang="en-GB" sz="3600" dirty="0">
                <a:latin typeface="Arial" panose="020B0604020202020204" pitchFamily="34" charset="0"/>
                <a:cs typeface="Arial" panose="020B0604020202020204" pitchFamily="34" charset="0"/>
              </a:rPr>
              <a:t>What To Do Whilst Waiting?</a:t>
            </a:r>
            <a:br>
              <a:rPr lang="en-GB" sz="3600" dirty="0">
                <a:latin typeface="Arial" panose="020B0604020202020204" pitchFamily="34" charset="0"/>
                <a:cs typeface="Arial" panose="020B0604020202020204" pitchFamily="34" charset="0"/>
              </a:rPr>
            </a:br>
            <a:endParaRPr lang="en-GB" sz="3600"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0A3BDECF-D629-9042-3415-3998723E7FBE}"/>
              </a:ext>
            </a:extLst>
          </p:cNvPr>
          <p:cNvSpPr>
            <a:spLocks noGrp="1"/>
          </p:cNvSpPr>
          <p:nvPr>
            <p:ph idx="1"/>
          </p:nvPr>
        </p:nvSpPr>
        <p:spPr/>
        <p:txBody>
          <a:bodyPr/>
          <a:lstStyle/>
          <a:p>
            <a:pPr marL="285750" indent="-285750">
              <a:buFont typeface="Arial" panose="020B0604020202020204" pitchFamily="34" charset="0"/>
              <a:buChar char="•"/>
            </a:pPr>
            <a:r>
              <a:rPr lang="en-GB" sz="2800" dirty="0">
                <a:latin typeface="Arial" panose="020B0604020202020204" pitchFamily="34" charset="0"/>
                <a:cs typeface="Arial" panose="020B0604020202020204" pitchFamily="34" charset="0"/>
              </a:rPr>
              <a:t>Adapting the environment</a:t>
            </a:r>
          </a:p>
          <a:p>
            <a:pPr marL="285750" indent="-285750">
              <a:buFont typeface="Arial" panose="020B0604020202020204" pitchFamily="34" charset="0"/>
              <a:buChar char="•"/>
            </a:pPr>
            <a:endParaRPr lang="en-US" sz="2800"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GB" sz="2800" dirty="0">
                <a:latin typeface="Arial" panose="020B0604020202020204" pitchFamily="34" charset="0"/>
                <a:cs typeface="Arial" panose="020B0604020202020204" pitchFamily="34" charset="0"/>
              </a:rPr>
              <a:t>Adapting your communication</a:t>
            </a:r>
          </a:p>
          <a:p>
            <a:pPr marL="285750" indent="-285750">
              <a:buFont typeface="Arial" panose="020B0604020202020204" pitchFamily="34" charset="0"/>
              <a:buChar char="•"/>
            </a:pPr>
            <a:endParaRPr lang="en-US" sz="2800"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US" sz="2800" dirty="0">
                <a:latin typeface="Arial" panose="020B0604020202020204" pitchFamily="34" charset="0"/>
                <a:cs typeface="Arial" panose="020B0604020202020204" pitchFamily="34" charset="0"/>
              </a:rPr>
              <a:t>Providing activities to support:</a:t>
            </a:r>
            <a:br>
              <a:rPr lang="en-US" sz="2800" dirty="0">
                <a:latin typeface="Arial" panose="020B0604020202020204" pitchFamily="34" charset="0"/>
                <a:cs typeface="Arial" panose="020B0604020202020204" pitchFamily="34" charset="0"/>
              </a:rPr>
            </a:br>
            <a:r>
              <a:rPr lang="en-US" sz="2800" dirty="0">
                <a:latin typeface="Arial" panose="020B0604020202020204" pitchFamily="34" charset="0"/>
                <a:cs typeface="Arial" panose="020B0604020202020204" pitchFamily="34" charset="0"/>
              </a:rPr>
              <a:t>	- Listening</a:t>
            </a:r>
            <a:br>
              <a:rPr lang="en-US" sz="2800" dirty="0">
                <a:latin typeface="Arial" panose="020B0604020202020204" pitchFamily="34" charset="0"/>
                <a:cs typeface="Arial" panose="020B0604020202020204" pitchFamily="34" charset="0"/>
              </a:rPr>
            </a:br>
            <a:r>
              <a:rPr lang="en-US" sz="2800" dirty="0">
                <a:latin typeface="Arial" panose="020B0604020202020204" pitchFamily="34" charset="0"/>
                <a:cs typeface="Arial" panose="020B0604020202020204" pitchFamily="34" charset="0"/>
              </a:rPr>
              <a:t>	- Language </a:t>
            </a:r>
          </a:p>
          <a:p>
            <a:pPr marL="0" indent="0">
              <a:buNone/>
            </a:pPr>
            <a:r>
              <a:rPr lang="en-US" dirty="0">
                <a:latin typeface="Arial" panose="020B0604020202020204" pitchFamily="34" charset="0"/>
                <a:cs typeface="Arial" panose="020B0604020202020204" pitchFamily="34" charset="0"/>
              </a:rPr>
              <a:t>         </a:t>
            </a:r>
            <a:r>
              <a:rPr lang="en-US" sz="2800" dirty="0">
                <a:latin typeface="Arial" panose="020B0604020202020204" pitchFamily="34" charset="0"/>
                <a:cs typeface="Arial" panose="020B0604020202020204" pitchFamily="34" charset="0"/>
              </a:rPr>
              <a:t>- Social and emotional development</a:t>
            </a:r>
            <a:br>
              <a:rPr lang="en-US" sz="2800" dirty="0">
                <a:latin typeface="Arial" panose="020B0604020202020204" pitchFamily="34" charset="0"/>
                <a:cs typeface="Arial" panose="020B0604020202020204" pitchFamily="34" charset="0"/>
              </a:rPr>
            </a:br>
            <a:endParaRPr lang="en-GB" dirty="0"/>
          </a:p>
        </p:txBody>
      </p:sp>
    </p:spTree>
    <p:extLst>
      <p:ext uri="{BB962C8B-B14F-4D97-AF65-F5344CB8AC3E}">
        <p14:creationId xmlns:p14="http://schemas.microsoft.com/office/powerpoint/2010/main" val="18416573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593A1B-4CAB-D27C-1146-4AD7F394ACC8}"/>
              </a:ext>
            </a:extLst>
          </p:cNvPr>
          <p:cNvSpPr>
            <a:spLocks noGrp="1"/>
          </p:cNvSpPr>
          <p:nvPr>
            <p:ph type="title"/>
          </p:nvPr>
        </p:nvSpPr>
        <p:spPr/>
        <p:txBody>
          <a:bodyPr/>
          <a:lstStyle/>
          <a:p>
            <a:r>
              <a:rPr lang="en-GB" sz="4400" dirty="0">
                <a:latin typeface="Arial" panose="020B0604020202020204" pitchFamily="34" charset="0"/>
                <a:cs typeface="Arial" panose="020B0604020202020204" pitchFamily="34" charset="0"/>
              </a:rPr>
              <a:t>             </a:t>
            </a:r>
            <a:r>
              <a:rPr lang="en-GB" sz="3500" dirty="0">
                <a:latin typeface="Arial" panose="020B0604020202020204" pitchFamily="34" charset="0"/>
                <a:cs typeface="Arial" panose="020B0604020202020204" pitchFamily="34" charset="0"/>
              </a:rPr>
              <a:t>Adapting The Environment</a:t>
            </a:r>
            <a:br>
              <a:rPr lang="en-GB" sz="4400" dirty="0">
                <a:latin typeface="Arial" panose="020B0604020202020204" pitchFamily="34" charset="0"/>
                <a:cs typeface="Arial" panose="020B0604020202020204" pitchFamily="34" charset="0"/>
              </a:rPr>
            </a:br>
            <a:endParaRPr lang="en-GB" dirty="0"/>
          </a:p>
        </p:txBody>
      </p:sp>
      <p:sp>
        <p:nvSpPr>
          <p:cNvPr id="3" name="Content Placeholder 2">
            <a:extLst>
              <a:ext uri="{FF2B5EF4-FFF2-40B4-BE49-F238E27FC236}">
                <a16:creationId xmlns:a16="http://schemas.microsoft.com/office/drawing/2014/main" id="{39198CEA-C09A-8753-8919-D92185C1D894}"/>
              </a:ext>
            </a:extLst>
          </p:cNvPr>
          <p:cNvSpPr>
            <a:spLocks noGrp="1"/>
          </p:cNvSpPr>
          <p:nvPr>
            <p:ph idx="1"/>
          </p:nvPr>
        </p:nvSpPr>
        <p:spPr/>
        <p:txBody>
          <a:bodyPr/>
          <a:lstStyle/>
          <a:p>
            <a:r>
              <a:rPr lang="en-GB" sz="2200" dirty="0">
                <a:latin typeface="Arial" panose="020B0604020202020204" pitchFamily="34" charset="0"/>
                <a:cs typeface="Arial" panose="020B0604020202020204" pitchFamily="34" charset="0"/>
              </a:rPr>
              <a:t>Be aware of poor acoustics and their impact:</a:t>
            </a:r>
          </a:p>
          <a:p>
            <a:pPr marL="342900" indent="-342900">
              <a:buFont typeface="Arial" panose="020B0604020202020204" pitchFamily="34" charset="0"/>
              <a:buChar char="•"/>
            </a:pPr>
            <a:r>
              <a:rPr lang="en-GB" sz="2200" b="1" dirty="0">
                <a:solidFill>
                  <a:srgbClr val="7030A0"/>
                </a:solidFill>
                <a:latin typeface="Arial" panose="020B0604020202020204" pitchFamily="34" charset="0"/>
                <a:cs typeface="Arial" panose="020B0604020202020204" pitchFamily="34" charset="0"/>
              </a:rPr>
              <a:t>Reduce background noise </a:t>
            </a:r>
            <a:r>
              <a:rPr lang="en-GB" sz="2200" dirty="0">
                <a:latin typeface="Arial" panose="020B0604020202020204" pitchFamily="34" charset="0"/>
                <a:cs typeface="Arial" panose="020B0604020202020204" pitchFamily="34" charset="0"/>
              </a:rPr>
              <a:t>where possible; for example </a:t>
            </a:r>
          </a:p>
          <a:p>
            <a:pPr lvl="1">
              <a:buFont typeface="Wingdings"/>
              <a:buChar char="ü"/>
            </a:pPr>
            <a:r>
              <a:rPr lang="en-GB" sz="2200" dirty="0">
                <a:latin typeface="Arial" panose="020B0604020202020204" pitchFamily="34" charset="0"/>
                <a:cs typeface="Arial" panose="020B0604020202020204" pitchFamily="34" charset="0"/>
              </a:rPr>
              <a:t>use table coverings, carpets and soft furnishings to reduce reverberation</a:t>
            </a:r>
          </a:p>
          <a:p>
            <a:pPr lvl="1">
              <a:buFont typeface="Wingdings"/>
              <a:buChar char="ü"/>
            </a:pPr>
            <a:r>
              <a:rPr lang="en-GB" sz="2200" dirty="0">
                <a:latin typeface="Arial" panose="020B0604020202020204" pitchFamily="34" charset="0"/>
                <a:cs typeface="Arial" panose="020B0604020202020204" pitchFamily="34" charset="0"/>
              </a:rPr>
              <a:t>reduce extraneous noise; </a:t>
            </a:r>
            <a:r>
              <a:rPr lang="en-GB" sz="2200" b="1" dirty="0">
                <a:solidFill>
                  <a:srgbClr val="7030A0"/>
                </a:solidFill>
                <a:latin typeface="Arial" panose="020B0604020202020204" pitchFamily="34" charset="0"/>
                <a:cs typeface="Arial" panose="020B0604020202020204" pitchFamily="34" charset="0"/>
              </a:rPr>
              <a:t>close doors/windows </a:t>
            </a:r>
            <a:r>
              <a:rPr lang="en-GB" sz="2200" dirty="0">
                <a:latin typeface="Arial" panose="020B0604020202020204" pitchFamily="34" charset="0"/>
                <a:cs typeface="Arial" panose="020B0604020202020204" pitchFamily="34" charset="0"/>
              </a:rPr>
              <a:t>to outside areas whilst noisy activities are happening outside; choose when you have music playing – not constantly in the background</a:t>
            </a:r>
          </a:p>
          <a:p>
            <a:pPr marL="342900" lvl="0" indent="-342900">
              <a:buFont typeface="Arial" panose="020B0604020202020204" pitchFamily="34" charset="0"/>
              <a:buChar char="•"/>
            </a:pPr>
            <a:r>
              <a:rPr lang="en-GB" sz="2200" b="1" dirty="0">
                <a:solidFill>
                  <a:srgbClr val="7030A0"/>
                </a:solidFill>
                <a:latin typeface="Arial" panose="020B0604020202020204" pitchFamily="34" charset="0"/>
                <a:cs typeface="Arial" panose="020B0604020202020204" pitchFamily="34" charset="0"/>
              </a:rPr>
              <a:t>Use visual aids </a:t>
            </a:r>
            <a:r>
              <a:rPr lang="en-GB" sz="2200" dirty="0">
                <a:latin typeface="Arial" panose="020B0604020202020204" pitchFamily="34" charset="0"/>
                <a:cs typeface="Arial" panose="020B0604020202020204" pitchFamily="34" charset="0"/>
              </a:rPr>
              <a:t>and </a:t>
            </a:r>
            <a:r>
              <a:rPr lang="en-GB" sz="2200" b="1" dirty="0">
                <a:solidFill>
                  <a:srgbClr val="7030A0"/>
                </a:solidFill>
                <a:latin typeface="Arial" panose="020B0604020202020204" pitchFamily="34" charset="0"/>
                <a:cs typeface="Arial" panose="020B0604020202020204" pitchFamily="34" charset="0"/>
              </a:rPr>
              <a:t>props to maintain focus and use supporting vocabulary </a:t>
            </a:r>
          </a:p>
          <a:p>
            <a:pPr marL="342900" lvl="0" indent="-342900">
              <a:buFont typeface="Arial" panose="020B0604020202020204" pitchFamily="34" charset="0"/>
              <a:buChar char="•"/>
            </a:pPr>
            <a:r>
              <a:rPr lang="en-GB" sz="2200" dirty="0">
                <a:latin typeface="Arial" panose="020B0604020202020204" pitchFamily="34" charset="0"/>
                <a:cs typeface="Arial" panose="020B0604020202020204" pitchFamily="34" charset="0"/>
              </a:rPr>
              <a:t>Be aware of </a:t>
            </a:r>
            <a:r>
              <a:rPr lang="en-GB" sz="2200" b="1" dirty="0">
                <a:solidFill>
                  <a:srgbClr val="7030A0"/>
                </a:solidFill>
                <a:latin typeface="Arial" panose="020B0604020202020204" pitchFamily="34" charset="0"/>
                <a:cs typeface="Arial" panose="020B0604020202020204" pitchFamily="34" charset="0"/>
              </a:rPr>
              <a:t>light source </a:t>
            </a:r>
            <a:r>
              <a:rPr lang="en-GB" sz="2200" dirty="0">
                <a:latin typeface="Arial" panose="020B0604020202020204" pitchFamily="34" charset="0"/>
                <a:cs typeface="Arial" panose="020B0604020202020204" pitchFamily="34" charset="0"/>
              </a:rPr>
              <a:t>in class</a:t>
            </a:r>
          </a:p>
          <a:p>
            <a:pPr marL="342900" lvl="0" indent="-342900">
              <a:buFont typeface="Arial" panose="020B0604020202020204" pitchFamily="34" charset="0"/>
              <a:buChar char="•"/>
            </a:pPr>
            <a:r>
              <a:rPr lang="en-GB" sz="2200" b="1" dirty="0">
                <a:solidFill>
                  <a:srgbClr val="7030A0"/>
                </a:solidFill>
                <a:latin typeface="Arial" panose="020B0604020202020204" pitchFamily="34" charset="0"/>
                <a:cs typeface="Arial" panose="020B0604020202020204" pitchFamily="34" charset="0"/>
              </a:rPr>
              <a:t>Use favourable seating </a:t>
            </a:r>
            <a:r>
              <a:rPr lang="en-GB" sz="2200" dirty="0">
                <a:latin typeface="Arial" panose="020B0604020202020204" pitchFamily="34" charset="0"/>
                <a:cs typeface="Arial" panose="020B0604020202020204" pitchFamily="34" charset="0"/>
              </a:rPr>
              <a:t>(front and facing speaker)</a:t>
            </a:r>
            <a:endParaRPr lang="en-GB" dirty="0"/>
          </a:p>
        </p:txBody>
      </p:sp>
    </p:spTree>
    <p:extLst>
      <p:ext uri="{BB962C8B-B14F-4D97-AF65-F5344CB8AC3E}">
        <p14:creationId xmlns:p14="http://schemas.microsoft.com/office/powerpoint/2010/main" val="25462465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774F84-D1E7-B882-CA7A-4CD7E6D1C21A}"/>
              </a:ext>
            </a:extLst>
          </p:cNvPr>
          <p:cNvSpPr>
            <a:spLocks noGrp="1"/>
          </p:cNvSpPr>
          <p:nvPr>
            <p:ph type="title"/>
          </p:nvPr>
        </p:nvSpPr>
        <p:spPr/>
        <p:txBody>
          <a:bodyPr/>
          <a:lstStyle/>
          <a:p>
            <a:r>
              <a:rPr lang="en-GB" sz="4000" dirty="0">
                <a:latin typeface="Arial" panose="020B0604020202020204" pitchFamily="34" charset="0"/>
                <a:cs typeface="Arial" panose="020B0604020202020204" pitchFamily="34" charset="0"/>
              </a:rPr>
              <a:t>            </a:t>
            </a:r>
            <a:r>
              <a:rPr lang="en-GB" sz="3500" dirty="0">
                <a:latin typeface="Arial" panose="020B0604020202020204" pitchFamily="34" charset="0"/>
                <a:cs typeface="Arial" panose="020B0604020202020204" pitchFamily="34" charset="0"/>
              </a:rPr>
              <a:t>Adapting Your Communication</a:t>
            </a:r>
            <a:br>
              <a:rPr lang="en-GB" sz="3800" dirty="0">
                <a:latin typeface="Arial" panose="020B0604020202020204" pitchFamily="34" charset="0"/>
                <a:cs typeface="Arial" panose="020B0604020202020204" pitchFamily="34" charset="0"/>
              </a:rPr>
            </a:br>
            <a:endParaRPr lang="en-GB" sz="3800" dirty="0"/>
          </a:p>
        </p:txBody>
      </p:sp>
      <p:sp>
        <p:nvSpPr>
          <p:cNvPr id="3" name="Content Placeholder 2">
            <a:extLst>
              <a:ext uri="{FF2B5EF4-FFF2-40B4-BE49-F238E27FC236}">
                <a16:creationId xmlns:a16="http://schemas.microsoft.com/office/drawing/2014/main" id="{913F02C2-6396-2184-CD7D-FFF5FD49769D}"/>
              </a:ext>
            </a:extLst>
          </p:cNvPr>
          <p:cNvSpPr>
            <a:spLocks noGrp="1"/>
          </p:cNvSpPr>
          <p:nvPr>
            <p:ph idx="1"/>
          </p:nvPr>
        </p:nvSpPr>
        <p:spPr>
          <a:xfrm>
            <a:off x="628650" y="1253331"/>
            <a:ext cx="7401253" cy="4351338"/>
          </a:xfrm>
        </p:spPr>
        <p:txBody>
          <a:bodyPr/>
          <a:lstStyle/>
          <a:p>
            <a:pPr marL="342900" indent="-342900">
              <a:buFont typeface="Arial" panose="020B0604020202020204" pitchFamily="34" charset="0"/>
              <a:buChar char="•"/>
            </a:pPr>
            <a:r>
              <a:rPr lang="en-GB" sz="2000" b="1" dirty="0">
                <a:solidFill>
                  <a:srgbClr val="7030A0"/>
                </a:solidFill>
                <a:latin typeface="Arial" panose="020B0604020202020204" pitchFamily="34" charset="0"/>
                <a:cs typeface="Arial" panose="020B0604020202020204" pitchFamily="34" charset="0"/>
              </a:rPr>
              <a:t>Establish listening rules</a:t>
            </a:r>
          </a:p>
          <a:p>
            <a:pPr marL="342900" indent="-342900">
              <a:buFont typeface="Arial" panose="020B0604020202020204" pitchFamily="34" charset="0"/>
              <a:buChar char="•"/>
            </a:pPr>
            <a:r>
              <a:rPr lang="en-GB" sz="2000" b="1" dirty="0">
                <a:solidFill>
                  <a:srgbClr val="7030A0"/>
                </a:solidFill>
                <a:latin typeface="Arial" panose="020B0604020202020204" pitchFamily="34" charset="0"/>
                <a:cs typeface="Arial" panose="020B0604020202020204" pitchFamily="34" charset="0"/>
              </a:rPr>
              <a:t>Get the child’s attention </a:t>
            </a:r>
            <a:r>
              <a:rPr lang="en-GB" sz="2000" dirty="0">
                <a:latin typeface="Arial" panose="020B0604020202020204" pitchFamily="34" charset="0"/>
                <a:cs typeface="Arial" panose="020B0604020202020204" pitchFamily="34" charset="0"/>
              </a:rPr>
              <a:t>before you start speaking by using their name</a:t>
            </a:r>
          </a:p>
          <a:p>
            <a:pPr marL="342900" indent="-342900">
              <a:buFont typeface="Arial" panose="020B0604020202020204" pitchFamily="34" charset="0"/>
              <a:buChar char="•"/>
            </a:pPr>
            <a:r>
              <a:rPr lang="en-GB" sz="2000" dirty="0">
                <a:latin typeface="Arial" panose="020B0604020202020204" pitchFamily="34" charset="0"/>
                <a:cs typeface="Arial" panose="020B0604020202020204" pitchFamily="34" charset="0"/>
              </a:rPr>
              <a:t>Make sure the child can </a:t>
            </a:r>
            <a:r>
              <a:rPr lang="en-GB" sz="2000" b="1" dirty="0">
                <a:solidFill>
                  <a:srgbClr val="7030A0"/>
                </a:solidFill>
                <a:latin typeface="Arial" panose="020B0604020202020204" pitchFamily="34" charset="0"/>
                <a:cs typeface="Arial" panose="020B0604020202020204" pitchFamily="34" charset="0"/>
              </a:rPr>
              <a:t>see your face</a:t>
            </a:r>
            <a:r>
              <a:rPr lang="en-GB" sz="2000" dirty="0">
                <a:latin typeface="Arial" panose="020B0604020202020204" pitchFamily="34" charset="0"/>
                <a:cs typeface="Arial" panose="020B0604020202020204" pitchFamily="34" charset="0"/>
              </a:rPr>
              <a:t>, make eye contact and smile</a:t>
            </a:r>
          </a:p>
          <a:p>
            <a:pPr marL="342900" indent="-342900">
              <a:buFont typeface="Arial" panose="020B0604020202020204" pitchFamily="34" charset="0"/>
              <a:buChar char="•"/>
            </a:pPr>
            <a:r>
              <a:rPr lang="en-GB" sz="2000" b="1" dirty="0">
                <a:solidFill>
                  <a:srgbClr val="7030A0"/>
                </a:solidFill>
                <a:latin typeface="Arial" panose="020B0604020202020204" pitchFamily="34" charset="0"/>
                <a:cs typeface="Arial" panose="020B0604020202020204" pitchFamily="34" charset="0"/>
              </a:rPr>
              <a:t>Speak clearly, with normal intonation and rhythm </a:t>
            </a:r>
            <a:r>
              <a:rPr lang="en-GB" sz="2000" dirty="0">
                <a:latin typeface="Arial" panose="020B0604020202020204" pitchFamily="34" charset="0"/>
                <a:cs typeface="Arial" panose="020B0604020202020204" pitchFamily="34" charset="0"/>
              </a:rPr>
              <a:t>- don’t shout</a:t>
            </a:r>
          </a:p>
          <a:p>
            <a:pPr marL="342900" lvl="0" indent="-342900">
              <a:buFont typeface="Arial" panose="020B0604020202020204" pitchFamily="34" charset="0"/>
              <a:buChar char="•"/>
            </a:pPr>
            <a:r>
              <a:rPr lang="en-GB" sz="2000" dirty="0">
                <a:latin typeface="Arial" panose="020B0604020202020204" pitchFamily="34" charset="0"/>
                <a:cs typeface="Arial" panose="020B0604020202020204" pitchFamily="34" charset="0"/>
              </a:rPr>
              <a:t>Start with simple language relating to what they are doing</a:t>
            </a:r>
          </a:p>
          <a:p>
            <a:pPr marL="342900" lvl="0" indent="-342900">
              <a:buFont typeface="Arial" panose="020B0604020202020204" pitchFamily="34" charset="0"/>
              <a:buChar char="•"/>
            </a:pPr>
            <a:r>
              <a:rPr lang="en-GB" sz="2000" b="1" dirty="0">
                <a:solidFill>
                  <a:srgbClr val="7030A0"/>
                </a:solidFill>
                <a:latin typeface="Arial" panose="020B0604020202020204" pitchFamily="34" charset="0"/>
                <a:cs typeface="Arial" panose="020B0604020202020204" pitchFamily="34" charset="0"/>
              </a:rPr>
              <a:t>Use short sentences or chunks of language that are supported with pictures or objects</a:t>
            </a:r>
          </a:p>
          <a:p>
            <a:pPr marL="342900" lvl="0" indent="-342900">
              <a:buFont typeface="Arial" panose="020B0604020202020204" pitchFamily="34" charset="0"/>
              <a:buChar char="•"/>
            </a:pPr>
            <a:r>
              <a:rPr lang="en-GB" sz="2000" dirty="0">
                <a:latin typeface="Arial" panose="020B0604020202020204" pitchFamily="34" charset="0"/>
                <a:cs typeface="Arial" panose="020B0604020202020204" pitchFamily="34" charset="0"/>
              </a:rPr>
              <a:t>Begin with what they have said and </a:t>
            </a:r>
            <a:r>
              <a:rPr lang="en-GB" sz="2000" b="1" dirty="0">
                <a:solidFill>
                  <a:srgbClr val="7030A0"/>
                </a:solidFill>
                <a:latin typeface="Arial" panose="020B0604020202020204" pitchFamily="34" charset="0"/>
                <a:cs typeface="Arial" panose="020B0604020202020204" pitchFamily="34" charset="0"/>
              </a:rPr>
              <a:t>expand</a:t>
            </a:r>
            <a:r>
              <a:rPr lang="en-GB" sz="2000" dirty="0">
                <a:latin typeface="Arial" panose="020B0604020202020204" pitchFamily="34" charset="0"/>
                <a:cs typeface="Arial" panose="020B0604020202020204" pitchFamily="34" charset="0"/>
              </a:rPr>
              <a:t> on it. </a:t>
            </a:r>
            <a:r>
              <a:rPr lang="en-GB" sz="2000" b="1" dirty="0">
                <a:solidFill>
                  <a:srgbClr val="7030A0"/>
                </a:solidFill>
                <a:latin typeface="Arial" panose="020B0604020202020204" pitchFamily="34" charset="0"/>
                <a:cs typeface="Arial" panose="020B0604020202020204" pitchFamily="34" charset="0"/>
              </a:rPr>
              <a:t>Repeat when necessary</a:t>
            </a:r>
          </a:p>
          <a:p>
            <a:pPr marL="342900" indent="-342900">
              <a:buFont typeface="Arial" panose="020B0604020202020204" pitchFamily="34" charset="0"/>
              <a:buChar char="•"/>
            </a:pPr>
            <a:r>
              <a:rPr lang="en-GB" sz="2000" dirty="0">
                <a:latin typeface="Arial" panose="020B0604020202020204" pitchFamily="34" charset="0"/>
                <a:cs typeface="Arial" panose="020B0604020202020204" pitchFamily="34" charset="0"/>
              </a:rPr>
              <a:t>If using more complex language always </a:t>
            </a:r>
            <a:r>
              <a:rPr lang="en-GB" sz="2000" b="1" dirty="0">
                <a:solidFill>
                  <a:srgbClr val="7030A0"/>
                </a:solidFill>
                <a:latin typeface="Arial" panose="020B0604020202020204" pitchFamily="34" charset="0"/>
                <a:cs typeface="Arial" panose="020B0604020202020204" pitchFamily="34" charset="0"/>
              </a:rPr>
              <a:t>give examples and context to support understanding </a:t>
            </a:r>
          </a:p>
          <a:p>
            <a:pPr marL="342900" indent="-342900">
              <a:buFont typeface="Arial" panose="020B0604020202020204" pitchFamily="34" charset="0"/>
              <a:buChar char="•"/>
            </a:pPr>
            <a:r>
              <a:rPr lang="en-GB" sz="2000" b="1" dirty="0">
                <a:solidFill>
                  <a:srgbClr val="7030A0"/>
                </a:solidFill>
                <a:latin typeface="Arial" panose="020B0604020202020204" pitchFamily="34" charset="0"/>
                <a:cs typeface="Arial" panose="020B0604020202020204" pitchFamily="34" charset="0"/>
              </a:rPr>
              <a:t>Check understanding using open-ended questions</a:t>
            </a:r>
          </a:p>
        </p:txBody>
      </p:sp>
    </p:spTree>
    <p:extLst>
      <p:ext uri="{BB962C8B-B14F-4D97-AF65-F5344CB8AC3E}">
        <p14:creationId xmlns:p14="http://schemas.microsoft.com/office/powerpoint/2010/main" val="2251992696"/>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3 plain background (003)  -  Read-Only  -  Compatibility Mode" id="{8CACC0C1-623F-4098-A26B-6B52A51CF146}" vid="{5B2ED323-D351-474F-A0AF-EABC6EA64E9D}"/>
    </a:ext>
  </a:extLst>
</a:theme>
</file>

<file path=docProps/app.xml><?xml version="1.0" encoding="utf-8"?>
<Properties xmlns="http://schemas.openxmlformats.org/officeDocument/2006/extended-properties" xmlns:vt="http://schemas.openxmlformats.org/officeDocument/2006/docPropsVTypes">
  <Template>Presentation3 plain background (003)</Template>
  <TotalTime>108</TotalTime>
  <Words>1183</Words>
  <Application>Microsoft Office PowerPoint</Application>
  <PresentationFormat>On-screen Show (4:3)</PresentationFormat>
  <Paragraphs>102</Paragraphs>
  <Slides>15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15</vt:i4>
      </vt:variant>
    </vt:vector>
  </HeadingPairs>
  <TitlesOfParts>
    <vt:vector size="20" baseType="lpstr">
      <vt:lpstr>Arial</vt:lpstr>
      <vt:lpstr>Calibri</vt:lpstr>
      <vt:lpstr>Calibri Light</vt:lpstr>
      <vt:lpstr>Wingdings</vt:lpstr>
      <vt:lpstr>Office Theme</vt:lpstr>
      <vt:lpstr>Supporting Children and Young People with Glue Ear</vt:lpstr>
      <vt:lpstr>          What Is ‘Glue Ear’?</vt:lpstr>
      <vt:lpstr>       What Is ‘Glue Ear’? </vt:lpstr>
      <vt:lpstr>      Signs Of ‘Glue Ear’ </vt:lpstr>
      <vt:lpstr>       Impact Of Glue Ear </vt:lpstr>
      <vt:lpstr>What to do? </vt:lpstr>
      <vt:lpstr>            What To Do Whilst Waiting? </vt:lpstr>
      <vt:lpstr>             Adapting The Environment </vt:lpstr>
      <vt:lpstr>            Adapting Your Communication </vt:lpstr>
      <vt:lpstr>        Providing Activities To Support: Listening, Language and Social and Emotional Development</vt:lpstr>
      <vt:lpstr>            Further Information </vt:lpstr>
      <vt:lpstr>              Further Information</vt:lpstr>
      <vt:lpstr>           Treatment For Glue Ear</vt:lpstr>
      <vt:lpstr>             Some Useful Terms</vt:lpstr>
      <vt:lpstr>            Need Further Information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Supporting Children and Young People with Glue Ear</dc:title>
  <dc:creator>Uday Thakrar</dc:creator>
  <cp:lastModifiedBy>Alicia Porter</cp:lastModifiedBy>
  <cp:revision>8</cp:revision>
  <dcterms:created xsi:type="dcterms:W3CDTF">2023-11-13T10:58:16Z</dcterms:created>
  <dcterms:modified xsi:type="dcterms:W3CDTF">2024-05-14T09:07:19Z</dcterms:modified>
</cp:coreProperties>
</file>