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3"/>
  </p:notesMasterIdLst>
  <p:sldIdLst>
    <p:sldId id="264" r:id="rId6"/>
    <p:sldId id="263" r:id="rId7"/>
    <p:sldId id="265" r:id="rId8"/>
    <p:sldId id="319" r:id="rId9"/>
    <p:sldId id="284" r:id="rId10"/>
    <p:sldId id="299" r:id="rId11"/>
    <p:sldId id="305" r:id="rId12"/>
    <p:sldId id="321" r:id="rId13"/>
    <p:sldId id="261" r:id="rId14"/>
    <p:sldId id="301" r:id="rId15"/>
    <p:sldId id="303" r:id="rId16"/>
    <p:sldId id="281" r:id="rId17"/>
    <p:sldId id="278" r:id="rId18"/>
    <p:sldId id="280" r:id="rId19"/>
    <p:sldId id="310" r:id="rId20"/>
    <p:sldId id="324" r:id="rId21"/>
    <p:sldId id="279" r:id="rId22"/>
    <p:sldId id="325" r:id="rId23"/>
    <p:sldId id="297" r:id="rId24"/>
    <p:sldId id="287" r:id="rId25"/>
    <p:sldId id="295" r:id="rId26"/>
    <p:sldId id="315" r:id="rId27"/>
    <p:sldId id="283" r:id="rId28"/>
    <p:sldId id="302" r:id="rId29"/>
    <p:sldId id="269" r:id="rId30"/>
    <p:sldId id="307" r:id="rId31"/>
    <p:sldId id="309" r:id="rId32"/>
    <p:sldId id="311" r:id="rId33"/>
    <p:sldId id="314" r:id="rId34"/>
    <p:sldId id="313" r:id="rId35"/>
    <p:sldId id="270" r:id="rId36"/>
    <p:sldId id="304" r:id="rId37"/>
    <p:sldId id="316" r:id="rId38"/>
    <p:sldId id="320" r:id="rId39"/>
    <p:sldId id="282" r:id="rId40"/>
    <p:sldId id="322" r:id="rId41"/>
    <p:sldId id="294" r:id="rId42"/>
    <p:sldId id="273" r:id="rId43"/>
    <p:sldId id="274" r:id="rId44"/>
    <p:sldId id="275" r:id="rId45"/>
    <p:sldId id="268" r:id="rId46"/>
    <p:sldId id="286" r:id="rId47"/>
    <p:sldId id="289" r:id="rId48"/>
    <p:sldId id="288" r:id="rId49"/>
    <p:sldId id="285" r:id="rId50"/>
    <p:sldId id="318" r:id="rId51"/>
    <p:sldId id="25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guide id="4" orient="horz" pos="459" userDrawn="1">
          <p15:clr>
            <a:srgbClr val="A4A3A4"/>
          </p15:clr>
        </p15:guide>
        <p15:guide id="5" pos="7219" userDrawn="1">
          <p15:clr>
            <a:srgbClr val="A4A3A4"/>
          </p15:clr>
        </p15:guide>
        <p15:guide id="6" pos="461" userDrawn="1">
          <p15:clr>
            <a:srgbClr val="A4A3A4"/>
          </p15:clr>
        </p15:guide>
        <p15:guide id="7" orient="horz" pos="38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Messina" initials="BM" lastIdx="1" clrIdx="0">
    <p:extLst>
      <p:ext uri="{19B8F6BF-5375-455C-9EA6-DF929625EA0E}">
        <p15:presenceInfo xmlns:p15="http://schemas.microsoft.com/office/powerpoint/2012/main" userId="S::Brian.Messina@milton-keynes.gov.uk::25b96f46-a4b5-4942-a75b-50ae4eb6fe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1C246-75BA-4795-8E19-771A28829726}" v="568" dt="2023-09-27T16:29:10.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15" autoAdjust="0"/>
  </p:normalViewPr>
  <p:slideViewPr>
    <p:cSldViewPr snapToGrid="0">
      <p:cViewPr varScale="1">
        <p:scale>
          <a:sx n="56" d="100"/>
          <a:sy n="56" d="100"/>
        </p:scale>
        <p:origin x="1044" y="56"/>
      </p:cViewPr>
      <p:guideLst>
        <p:guide orient="horz" pos="2160"/>
        <p:guide pos="3840"/>
        <p:guide orient="horz" pos="459"/>
        <p:guide pos="7219"/>
        <p:guide pos="461"/>
        <p:guide orient="horz" pos="38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7D01D-92D6-4A10-923A-FFE8C7A33AB6}" type="datetimeFigureOut">
              <a:rPr lang="en-GB" smtClean="0"/>
              <a:t>02/07/2024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2B7D6-C378-43BF-B3DE-D7E6AE6880FA}" type="slidenum">
              <a:rPr lang="en-GB" smtClean="0"/>
              <a:t>‹#›</a:t>
            </a:fld>
            <a:endParaRPr lang="en-GB"/>
          </a:p>
        </p:txBody>
      </p:sp>
    </p:spTree>
    <p:extLst>
      <p:ext uri="{BB962C8B-B14F-4D97-AF65-F5344CB8AC3E}">
        <p14:creationId xmlns:p14="http://schemas.microsoft.com/office/powerpoint/2010/main" val="328218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dknTQktH5Z0"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vimeo.com/825490584/15cc14f9bc"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82B7D6-C378-43BF-B3DE-D7E6AE6880FA}" type="slidenum">
              <a:rPr lang="en-GB" smtClean="0"/>
              <a:t>5</a:t>
            </a:fld>
            <a:endParaRPr lang="en-GB"/>
          </a:p>
        </p:txBody>
      </p:sp>
    </p:spTree>
    <p:extLst>
      <p:ext uri="{BB962C8B-B14F-4D97-AF65-F5344CB8AC3E}">
        <p14:creationId xmlns:p14="http://schemas.microsoft.com/office/powerpoint/2010/main" val="1354857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82B7D6-C378-43BF-B3DE-D7E6AE6880FA}" type="slidenum">
              <a:rPr lang="en-GB" smtClean="0"/>
              <a:t>20</a:t>
            </a:fld>
            <a:endParaRPr lang="en-GB"/>
          </a:p>
        </p:txBody>
      </p:sp>
    </p:spTree>
    <p:extLst>
      <p:ext uri="{BB962C8B-B14F-4D97-AF65-F5344CB8AC3E}">
        <p14:creationId xmlns:p14="http://schemas.microsoft.com/office/powerpoint/2010/main" val="115531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82B7D6-C378-43BF-B3DE-D7E6AE6880FA}" type="slidenum">
              <a:rPr lang="en-GB" smtClean="0"/>
              <a:t>23</a:t>
            </a:fld>
            <a:endParaRPr lang="en-GB"/>
          </a:p>
        </p:txBody>
      </p:sp>
    </p:spTree>
    <p:extLst>
      <p:ext uri="{BB962C8B-B14F-4D97-AF65-F5344CB8AC3E}">
        <p14:creationId xmlns:p14="http://schemas.microsoft.com/office/powerpoint/2010/main" val="263184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Key areas which may affect CYP with Autism at Secondary School.</a:t>
            </a:r>
          </a:p>
        </p:txBody>
      </p:sp>
      <p:sp>
        <p:nvSpPr>
          <p:cNvPr id="4" name="Slide Number Placeholder 3"/>
          <p:cNvSpPr>
            <a:spLocks noGrp="1"/>
          </p:cNvSpPr>
          <p:nvPr>
            <p:ph type="sldNum" sz="quarter" idx="5"/>
          </p:nvPr>
        </p:nvSpPr>
        <p:spPr/>
        <p:txBody>
          <a:bodyPr/>
          <a:lstStyle/>
          <a:p>
            <a:fld id="{2082B7D6-C378-43BF-B3DE-D7E6AE6880FA}" type="slidenum">
              <a:rPr lang="en-GB" smtClean="0"/>
              <a:t>24</a:t>
            </a:fld>
            <a:endParaRPr lang="en-GB"/>
          </a:p>
        </p:txBody>
      </p:sp>
    </p:spTree>
    <p:extLst>
      <p:ext uri="{BB962C8B-B14F-4D97-AF65-F5344CB8AC3E}">
        <p14:creationId xmlns:p14="http://schemas.microsoft.com/office/powerpoint/2010/main" val="332321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Accounting is a tool created by Maja </a:t>
            </a:r>
            <a:r>
              <a:rPr lang="en-GB" dirty="0" err="1"/>
              <a:t>Toudal</a:t>
            </a:r>
            <a:r>
              <a:rPr lang="en-GB" dirty="0"/>
              <a:t> and Dr Tony Attwood to manage the day-to-day stress experienced by a person with autism.</a:t>
            </a:r>
          </a:p>
        </p:txBody>
      </p:sp>
      <p:sp>
        <p:nvSpPr>
          <p:cNvPr id="4" name="Slide Number Placeholder 3"/>
          <p:cNvSpPr>
            <a:spLocks noGrp="1"/>
          </p:cNvSpPr>
          <p:nvPr>
            <p:ph type="sldNum" sz="quarter" idx="5"/>
          </p:nvPr>
        </p:nvSpPr>
        <p:spPr/>
        <p:txBody>
          <a:bodyPr/>
          <a:lstStyle/>
          <a:p>
            <a:fld id="{2082B7D6-C378-43BF-B3DE-D7E6AE6880FA}" type="slidenum">
              <a:rPr lang="en-GB" smtClean="0"/>
              <a:t>34</a:t>
            </a:fld>
            <a:endParaRPr lang="en-GB"/>
          </a:p>
        </p:txBody>
      </p:sp>
    </p:spTree>
    <p:extLst>
      <p:ext uri="{BB962C8B-B14F-4D97-AF65-F5344CB8AC3E}">
        <p14:creationId xmlns:p14="http://schemas.microsoft.com/office/powerpoint/2010/main" val="2022673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Zones of Regulation is an approach to support the development of self-regulation in CYP. The Zones provide an alternative ‘visual’ way to think and talk about ‘how we feel on the inside’ – Emotions are sorted into 4 coloured zones.</a:t>
            </a:r>
          </a:p>
        </p:txBody>
      </p:sp>
      <p:sp>
        <p:nvSpPr>
          <p:cNvPr id="4" name="Slide Number Placeholder 3"/>
          <p:cNvSpPr>
            <a:spLocks noGrp="1"/>
          </p:cNvSpPr>
          <p:nvPr>
            <p:ph type="sldNum" sz="quarter" idx="5"/>
          </p:nvPr>
        </p:nvSpPr>
        <p:spPr/>
        <p:txBody>
          <a:bodyPr/>
          <a:lstStyle/>
          <a:p>
            <a:fld id="{2082B7D6-C378-43BF-B3DE-D7E6AE6880FA}" type="slidenum">
              <a:rPr lang="en-GB" smtClean="0"/>
              <a:t>35</a:t>
            </a:fld>
            <a:endParaRPr lang="en-GB"/>
          </a:p>
        </p:txBody>
      </p:sp>
    </p:spTree>
    <p:extLst>
      <p:ext uri="{BB962C8B-B14F-4D97-AF65-F5344CB8AC3E}">
        <p14:creationId xmlns:p14="http://schemas.microsoft.com/office/powerpoint/2010/main" val="3968836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some worksheets from the Zones of Regulation – Here the CYP can develop their own understanding of how they feel inside and can use this exercise to communicate that to others. Like I said, this is a brief explanation of the zones, Nikki’s email address and resources will be sent out with the post-meeting resources to the network group.</a:t>
            </a:r>
          </a:p>
        </p:txBody>
      </p:sp>
      <p:sp>
        <p:nvSpPr>
          <p:cNvPr id="4" name="Slide Number Placeholder 3"/>
          <p:cNvSpPr>
            <a:spLocks noGrp="1"/>
          </p:cNvSpPr>
          <p:nvPr>
            <p:ph type="sldNum" sz="quarter" idx="5"/>
          </p:nvPr>
        </p:nvSpPr>
        <p:spPr/>
        <p:txBody>
          <a:bodyPr/>
          <a:lstStyle/>
          <a:p>
            <a:fld id="{2082B7D6-C378-43BF-B3DE-D7E6AE6880FA}" type="slidenum">
              <a:rPr lang="en-GB" smtClean="0"/>
              <a:t>36</a:t>
            </a:fld>
            <a:endParaRPr lang="en-GB"/>
          </a:p>
        </p:txBody>
      </p:sp>
    </p:spTree>
    <p:extLst>
      <p:ext uri="{BB962C8B-B14F-4D97-AF65-F5344CB8AC3E}">
        <p14:creationId xmlns:p14="http://schemas.microsoft.com/office/powerpoint/2010/main" val="372716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82B7D6-C378-43BF-B3DE-D7E6AE6880FA}" type="slidenum">
              <a:rPr lang="en-GB" smtClean="0"/>
              <a:t>40</a:t>
            </a:fld>
            <a:endParaRPr lang="en-GB"/>
          </a:p>
        </p:txBody>
      </p:sp>
    </p:spTree>
    <p:extLst>
      <p:ext uri="{BB962C8B-B14F-4D97-AF65-F5344CB8AC3E}">
        <p14:creationId xmlns:p14="http://schemas.microsoft.com/office/powerpoint/2010/main" val="1567851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https://www.annafreud.org/</a:t>
            </a:r>
          </a:p>
        </p:txBody>
      </p:sp>
      <p:sp>
        <p:nvSpPr>
          <p:cNvPr id="4" name="Slide Number Placeholder 3"/>
          <p:cNvSpPr>
            <a:spLocks noGrp="1"/>
          </p:cNvSpPr>
          <p:nvPr>
            <p:ph type="sldNum" sz="quarter" idx="5"/>
          </p:nvPr>
        </p:nvSpPr>
        <p:spPr/>
        <p:txBody>
          <a:bodyPr/>
          <a:lstStyle/>
          <a:p>
            <a:fld id="{2082B7D6-C378-43BF-B3DE-D7E6AE6880FA}" type="slidenum">
              <a:rPr lang="en-GB" smtClean="0"/>
              <a:t>41</a:t>
            </a:fld>
            <a:endParaRPr lang="en-GB"/>
          </a:p>
        </p:txBody>
      </p:sp>
    </p:spTree>
    <p:extLst>
      <p:ext uri="{BB962C8B-B14F-4D97-AF65-F5344CB8AC3E}">
        <p14:creationId xmlns:p14="http://schemas.microsoft.com/office/powerpoint/2010/main" val="423224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Animation link: </a:t>
            </a:r>
            <a:r>
              <a:rPr lang="en-GB" dirty="0">
                <a:hlinkClick r:id="rId3"/>
              </a:rPr>
              <a:t>https://www.youtube.com/watch?v=dknTQktH5Z0</a:t>
            </a:r>
            <a:endParaRPr lang="en-GB" dirty="0">
              <a:cs typeface="Calibri" panose="020F0502020204030204"/>
            </a:endParaRPr>
          </a:p>
          <a:p>
            <a:endParaRPr lang="en-GB" dirty="0">
              <a:ea typeface="Calibri"/>
              <a:cs typeface="Calibri" panose="020F0502020204030204"/>
            </a:endParaRPr>
          </a:p>
          <a:p>
            <a:r>
              <a:rPr lang="en-GB" dirty="0">
                <a:ea typeface="Calibri"/>
                <a:cs typeface="Calibri" panose="020F0502020204030204"/>
              </a:rPr>
              <a:t>Alternative link: </a:t>
            </a:r>
            <a:r>
              <a:rPr lang="en-GB" dirty="0">
                <a:hlinkClick r:id="rId4"/>
              </a:rPr>
              <a:t>https://vimeo.com/825490584/15cc14f9bc</a:t>
            </a:r>
            <a:endParaRPr lang="en-GB" dirty="0">
              <a:ea typeface="Calibri"/>
              <a:cs typeface="Calibri"/>
              <a:hlinkClick r:id="rId4"/>
            </a:endParaRPr>
          </a:p>
          <a:p>
            <a:endParaRPr lang="en-GB" dirty="0">
              <a:ea typeface="Calibri"/>
              <a:cs typeface="Calibri"/>
            </a:endParaRPr>
          </a:p>
          <a:p>
            <a:r>
              <a:rPr lang="en-GB" dirty="0"/>
              <a:t>Introduce the Let’s talk about anxiety animation. </a:t>
            </a:r>
          </a:p>
          <a:p>
            <a:endParaRPr lang="en-GB" dirty="0">
              <a:ea typeface="Calibri" panose="020F0502020204030204"/>
              <a:cs typeface="Calibri" panose="020F0502020204030204"/>
            </a:endParaRPr>
          </a:p>
          <a:p>
            <a:r>
              <a:rPr lang="en-GB" dirty="0"/>
              <a:t>Ask students to look out for the characters on the slide, and to think about the following as they watch:</a:t>
            </a:r>
          </a:p>
          <a:p>
            <a:endParaRPr lang="en-GB" dirty="0">
              <a:ea typeface="Calibri"/>
              <a:cs typeface="Calibri"/>
            </a:endParaRPr>
          </a:p>
          <a:p>
            <a:pPr marL="171450" indent="-171450">
              <a:buFontTx/>
              <a:buChar char="-"/>
            </a:pPr>
            <a:r>
              <a:rPr lang="en-GB" dirty="0"/>
              <a:t>What are some of the situations that made them feel anxious?</a:t>
            </a:r>
            <a:endParaRPr lang="en-US" dirty="0"/>
          </a:p>
          <a:p>
            <a:pPr marL="171450" indent="-171450">
              <a:buFontTx/>
              <a:buChar char="-"/>
            </a:pPr>
            <a:r>
              <a:rPr lang="en-GB" dirty="0"/>
              <a:t>How did it affect them?</a:t>
            </a:r>
            <a:endParaRPr lang="en-US" dirty="0"/>
          </a:p>
          <a:p>
            <a:pPr marL="171450" indent="-171450">
              <a:buFontTx/>
              <a:buChar char="-"/>
            </a:pPr>
            <a:r>
              <a:rPr lang="en-GB" dirty="0"/>
              <a:t>What things were helpful for them?</a:t>
            </a:r>
            <a:endParaRPr lang="en-US" dirty="0"/>
          </a:p>
          <a:p>
            <a:pPr marL="171450" indent="-171450">
              <a:buFont typeface="Symbol"/>
              <a:buChar char="•"/>
            </a:pPr>
            <a:endParaRPr lang="en-GB" dirty="0"/>
          </a:p>
          <a:p>
            <a:r>
              <a:rPr lang="en-GB" sz="1800" b="0" i="0" u="none" strike="noStrike" baseline="0" dirty="0">
                <a:solidFill>
                  <a:srgbClr val="000000"/>
                </a:solidFill>
                <a:latin typeface="Mulish ExtraLight"/>
              </a:rPr>
              <a:t>After you have watched the animation, ask for hands up, and gather students’ responses to the questions, referring to the characters on the slides. </a:t>
            </a:r>
          </a:p>
          <a:p>
            <a:r>
              <a:rPr lang="en-GB" sz="1800" b="0" i="0" u="none" strike="noStrike" baseline="0" dirty="0">
                <a:solidFill>
                  <a:srgbClr val="000000"/>
                </a:solidFill>
                <a:latin typeface="Mulish ExtraLight"/>
              </a:rPr>
              <a:t>Encourage them to make comparisons between the different characters, situations and ways of responding. </a:t>
            </a:r>
          </a:p>
          <a:p>
            <a:endParaRPr lang="en-GB" sz="1800" b="0" i="0" u="none" strike="noStrike" baseline="0" dirty="0">
              <a:solidFill>
                <a:srgbClr val="000000"/>
              </a:solidFill>
              <a:latin typeface="Mulish ExtraLight"/>
            </a:endParaRPr>
          </a:p>
          <a:p>
            <a:r>
              <a:rPr lang="en-GB" sz="1800" b="0" i="0" u="none" strike="noStrike" baseline="0" dirty="0">
                <a:solidFill>
                  <a:srgbClr val="000000"/>
                </a:solidFill>
                <a:latin typeface="Mulish ExtraLight"/>
              </a:rPr>
              <a:t>Ask students to suggest their own examples of how someone might cope with anxious feelings. </a:t>
            </a:r>
          </a:p>
          <a:p>
            <a:endParaRPr lang="en-GB" sz="1800" b="0" i="0" u="none" strike="noStrike" baseline="0" dirty="0">
              <a:solidFill>
                <a:srgbClr val="000000"/>
              </a:solidFill>
              <a:latin typeface="Mulish ExtraLight"/>
            </a:endParaRPr>
          </a:p>
          <a:p>
            <a:pPr algn="l"/>
            <a:r>
              <a:rPr lang="en-GB" sz="1800" b="0" i="0" u="none" strike="noStrike" baseline="0" dirty="0">
                <a:solidFill>
                  <a:srgbClr val="000000"/>
                </a:solidFill>
                <a:latin typeface="Mulish ExtraLight"/>
              </a:rPr>
              <a:t>At the end of the discussion, ask students to take a moment to reflect on when they might use any of the strategies covered in the animation. </a:t>
            </a:r>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82AF7-1A5D-4036-A7FC-8C75324C0C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35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This slide is editable. Fill this slide with information about where students can find further support in your setting. </a:t>
            </a:r>
            <a:endParaRPr lang="en-US" dirty="0"/>
          </a:p>
          <a:p>
            <a:pPr marL="0" marR="0" lvl="0" indent="0" algn="l" defTabSz="914400">
              <a:lnSpc>
                <a:spcPct val="100000"/>
              </a:lnSpc>
              <a:spcBef>
                <a:spcPts val="0"/>
              </a:spcBef>
              <a:spcAft>
                <a:spcPts val="0"/>
              </a:spcAft>
              <a:buClrTx/>
              <a:buSzTx/>
              <a:buFontTx/>
              <a:buNone/>
              <a:tabLst/>
              <a:defRPr/>
            </a:pPr>
            <a:endParaRPr lang="en-GB" dirty="0">
              <a:cs typeface="Calibri"/>
            </a:endParaRPr>
          </a:p>
          <a:p>
            <a:r>
              <a:rPr lang="en-GB" dirty="0"/>
              <a:t>Close the assembly by emphasising that anxiety is a normal emotion, and that it’s important to try and find out what works for you. </a:t>
            </a:r>
            <a:endParaRPr lang="en-GB" dirty="0">
              <a:cs typeface="Calibri"/>
            </a:endParaRPr>
          </a:p>
          <a:p>
            <a:endParaRPr lang="en-GB" dirty="0"/>
          </a:p>
          <a:p>
            <a:r>
              <a:rPr lang="en-GB" dirty="0"/>
              <a:t>Remind students that if they’re worried, they should speak to a trusted adult, and possibly seek specialist help (e.g., speak to your GP).</a:t>
            </a:r>
            <a:endParaRPr lang="en-GB" dirty="0">
              <a:cs typeface="Calibri"/>
            </a:endParaRPr>
          </a:p>
          <a:p>
            <a:endParaRPr lang="en-GB" dirty="0"/>
          </a:p>
          <a:p>
            <a:r>
              <a:rPr lang="en-GB" dirty="0"/>
              <a:t>Remind students about the support available at school. Make yourself available to any students who want to speak further.</a:t>
            </a:r>
            <a:endParaRPr lang="en-GB" dirty="0">
              <a:cs typeface="Calibri"/>
            </a:endParaRP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82AF7-1A5D-4036-A7FC-8C75324C0C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82B7D6-C378-43BF-B3DE-D7E6AE6880FA}" type="slidenum">
              <a:rPr lang="en-GB" smtClean="0"/>
              <a:t>6</a:t>
            </a:fld>
            <a:endParaRPr lang="en-GB"/>
          </a:p>
        </p:txBody>
      </p:sp>
    </p:spTree>
    <p:extLst>
      <p:ext uri="{BB962C8B-B14F-4D97-AF65-F5344CB8AC3E}">
        <p14:creationId xmlns:p14="http://schemas.microsoft.com/office/powerpoint/2010/main" val="355458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82B7D6-C378-43BF-B3DE-D7E6AE6880FA}" type="slidenum">
              <a:rPr lang="en-GB" smtClean="0"/>
              <a:t>45</a:t>
            </a:fld>
            <a:endParaRPr lang="en-GB"/>
          </a:p>
        </p:txBody>
      </p:sp>
    </p:spTree>
    <p:extLst>
      <p:ext uri="{BB962C8B-B14F-4D97-AF65-F5344CB8AC3E}">
        <p14:creationId xmlns:p14="http://schemas.microsoft.com/office/powerpoint/2010/main" val="3573982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SEND Support line for any queries: 01908 657 825</a:t>
            </a:r>
          </a:p>
        </p:txBody>
      </p:sp>
      <p:sp>
        <p:nvSpPr>
          <p:cNvPr id="4" name="Slide Number Placeholder 3"/>
          <p:cNvSpPr>
            <a:spLocks noGrp="1"/>
          </p:cNvSpPr>
          <p:nvPr>
            <p:ph type="sldNum" sz="quarter" idx="5"/>
          </p:nvPr>
        </p:nvSpPr>
        <p:spPr/>
        <p:txBody>
          <a:bodyPr/>
          <a:lstStyle/>
          <a:p>
            <a:fld id="{2082B7D6-C378-43BF-B3DE-D7E6AE6880FA}" type="slidenum">
              <a:rPr lang="en-GB" smtClean="0"/>
              <a:t>46</a:t>
            </a:fld>
            <a:endParaRPr lang="en-GB"/>
          </a:p>
        </p:txBody>
      </p:sp>
    </p:spTree>
    <p:extLst>
      <p:ext uri="{BB962C8B-B14F-4D97-AF65-F5344CB8AC3E}">
        <p14:creationId xmlns:p14="http://schemas.microsoft.com/office/powerpoint/2010/main" val="4094695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interoception challenges – A CYP may complain of having a ‘tummy ache’, when in fact they have an ear or throat infection! </a:t>
            </a:r>
          </a:p>
        </p:txBody>
      </p:sp>
      <p:sp>
        <p:nvSpPr>
          <p:cNvPr id="4" name="Slide Number Placeholder 3"/>
          <p:cNvSpPr>
            <a:spLocks noGrp="1"/>
          </p:cNvSpPr>
          <p:nvPr>
            <p:ph type="sldNum" sz="quarter" idx="5"/>
          </p:nvPr>
        </p:nvSpPr>
        <p:spPr/>
        <p:txBody>
          <a:bodyPr/>
          <a:lstStyle/>
          <a:p>
            <a:fld id="{2082B7D6-C378-43BF-B3DE-D7E6AE6880FA}" type="slidenum">
              <a:rPr lang="en-GB" smtClean="0"/>
              <a:t>9</a:t>
            </a:fld>
            <a:endParaRPr lang="en-GB"/>
          </a:p>
        </p:txBody>
      </p:sp>
    </p:spTree>
    <p:extLst>
      <p:ext uri="{BB962C8B-B14F-4D97-AF65-F5344CB8AC3E}">
        <p14:creationId xmlns:p14="http://schemas.microsoft.com/office/powerpoint/2010/main" val="2154732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82B7D6-C378-43BF-B3DE-D7E6AE6880FA}" type="slidenum">
              <a:rPr lang="en-GB" smtClean="0"/>
              <a:t>11</a:t>
            </a:fld>
            <a:endParaRPr lang="en-GB"/>
          </a:p>
        </p:txBody>
      </p:sp>
    </p:spTree>
    <p:extLst>
      <p:ext uri="{BB962C8B-B14F-4D97-AF65-F5344CB8AC3E}">
        <p14:creationId xmlns:p14="http://schemas.microsoft.com/office/powerpoint/2010/main" val="234239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should come as no surprise that autistic children and young people experience anxiety, especially at school. If we think about it, school is the place where they are going to experience the most people, most potential change and least amount control. They have to go, day after day with little choice about who, what and when. School takes up almost half of a child’s waking hours and is set in a physical environment that may not be easy for those with sensory differences. </a:t>
            </a:r>
          </a:p>
        </p:txBody>
      </p:sp>
      <p:sp>
        <p:nvSpPr>
          <p:cNvPr id="4" name="Slide Number Placeholder 3"/>
          <p:cNvSpPr>
            <a:spLocks noGrp="1"/>
          </p:cNvSpPr>
          <p:nvPr>
            <p:ph type="sldNum" sz="quarter" idx="5"/>
          </p:nvPr>
        </p:nvSpPr>
        <p:spPr/>
        <p:txBody>
          <a:bodyPr/>
          <a:lstStyle/>
          <a:p>
            <a:fld id="{2082B7D6-C378-43BF-B3DE-D7E6AE6880FA}" type="slidenum">
              <a:rPr lang="en-GB" smtClean="0"/>
              <a:t>13</a:t>
            </a:fld>
            <a:endParaRPr lang="en-GB"/>
          </a:p>
        </p:txBody>
      </p:sp>
    </p:spTree>
    <p:extLst>
      <p:ext uri="{BB962C8B-B14F-4D97-AF65-F5344CB8AC3E}">
        <p14:creationId xmlns:p14="http://schemas.microsoft.com/office/powerpoint/2010/main" val="250047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not knowing the rules: A CYP may not observe that their peers are in a queue waiting to collect worksheets from a teacher and go straight to the teachers desk to get their own copy! Rules or simple instructions may need to be explicit.</a:t>
            </a:r>
          </a:p>
          <a:p>
            <a:r>
              <a:rPr lang="en-GB" dirty="0"/>
              <a:t>Inference is a guess or an opinion formed that you may have after looking at the information available, example: Wilma goes to a restaurant for her birthday meal and a fire breaks out during the dinner, Wilma is upset and cries, when ASD child is asked why might Wilma be upset/crying, the </a:t>
            </a:r>
            <a:r>
              <a:rPr lang="en-GB" dirty="0" err="1"/>
              <a:t>yp</a:t>
            </a:r>
            <a:r>
              <a:rPr lang="en-GB" dirty="0"/>
              <a:t> says ‘because she doesn’t like fires’!</a:t>
            </a:r>
          </a:p>
        </p:txBody>
      </p:sp>
      <p:sp>
        <p:nvSpPr>
          <p:cNvPr id="4" name="Slide Number Placeholder 3"/>
          <p:cNvSpPr>
            <a:spLocks noGrp="1"/>
          </p:cNvSpPr>
          <p:nvPr>
            <p:ph type="sldNum" sz="quarter" idx="5"/>
          </p:nvPr>
        </p:nvSpPr>
        <p:spPr/>
        <p:txBody>
          <a:bodyPr/>
          <a:lstStyle/>
          <a:p>
            <a:fld id="{2082B7D6-C378-43BF-B3DE-D7E6AE6880FA}" type="slidenum">
              <a:rPr lang="en-GB" smtClean="0"/>
              <a:t>14</a:t>
            </a:fld>
            <a:endParaRPr lang="en-GB"/>
          </a:p>
        </p:txBody>
      </p:sp>
    </p:spTree>
    <p:extLst>
      <p:ext uri="{BB962C8B-B14F-4D97-AF65-F5344CB8AC3E}">
        <p14:creationId xmlns:p14="http://schemas.microsoft.com/office/powerpoint/2010/main" val="50325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‘opportunity’ for anxiety to present itself can be seen with masking</a:t>
            </a:r>
          </a:p>
        </p:txBody>
      </p:sp>
      <p:sp>
        <p:nvSpPr>
          <p:cNvPr id="4" name="Slide Number Placeholder 3"/>
          <p:cNvSpPr>
            <a:spLocks noGrp="1"/>
          </p:cNvSpPr>
          <p:nvPr>
            <p:ph type="sldNum" sz="quarter" idx="5"/>
          </p:nvPr>
        </p:nvSpPr>
        <p:spPr/>
        <p:txBody>
          <a:bodyPr/>
          <a:lstStyle/>
          <a:p>
            <a:fld id="{2082B7D6-C378-43BF-B3DE-D7E6AE6880FA}" type="slidenum">
              <a:rPr lang="en-GB" smtClean="0"/>
              <a:t>16</a:t>
            </a:fld>
            <a:endParaRPr lang="en-GB"/>
          </a:p>
        </p:txBody>
      </p:sp>
    </p:spTree>
    <p:extLst>
      <p:ext uri="{BB962C8B-B14F-4D97-AF65-F5344CB8AC3E}">
        <p14:creationId xmlns:p14="http://schemas.microsoft.com/office/powerpoint/2010/main" val="195164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82B7D6-C378-43BF-B3DE-D7E6AE6880FA}" type="slidenum">
              <a:rPr lang="en-GB" smtClean="0"/>
              <a:t>17</a:t>
            </a:fld>
            <a:endParaRPr lang="en-GB"/>
          </a:p>
        </p:txBody>
      </p:sp>
    </p:spTree>
    <p:extLst>
      <p:ext uri="{BB962C8B-B14F-4D97-AF65-F5344CB8AC3E}">
        <p14:creationId xmlns:p14="http://schemas.microsoft.com/office/powerpoint/2010/main" val="234659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best solution to reducing the need for autistic people to mask is to spread awareness to non-autistic people of different neurodiverse behaviours and thinking patterns. When non-autistic people know someone is autistic, they seem to judge them less harshly. </a:t>
            </a:r>
          </a:p>
          <a:p>
            <a:endParaRPr lang="en-GB" dirty="0"/>
          </a:p>
          <a:p>
            <a:r>
              <a:rPr lang="en-GB" dirty="0"/>
              <a:t>A  focus on self-awareness, self-care and protection and improving mental health and wellbeing. This doesn’t mean stopping masking altogether, it just means becoming more aware of how CYP use the strategy to cope, and what effect it has on them. </a:t>
            </a:r>
          </a:p>
        </p:txBody>
      </p:sp>
      <p:sp>
        <p:nvSpPr>
          <p:cNvPr id="4" name="Slide Number Placeholder 3"/>
          <p:cNvSpPr>
            <a:spLocks noGrp="1"/>
          </p:cNvSpPr>
          <p:nvPr>
            <p:ph type="sldNum" sz="quarter" idx="5"/>
          </p:nvPr>
        </p:nvSpPr>
        <p:spPr/>
        <p:txBody>
          <a:bodyPr/>
          <a:lstStyle/>
          <a:p>
            <a:fld id="{2082B7D6-C378-43BF-B3DE-D7E6AE6880FA}" type="slidenum">
              <a:rPr lang="en-GB" smtClean="0"/>
              <a:t>18</a:t>
            </a:fld>
            <a:endParaRPr lang="en-GB"/>
          </a:p>
        </p:txBody>
      </p:sp>
    </p:spTree>
    <p:extLst>
      <p:ext uri="{BB962C8B-B14F-4D97-AF65-F5344CB8AC3E}">
        <p14:creationId xmlns:p14="http://schemas.microsoft.com/office/powerpoint/2010/main" val="225324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DAB7-D7F5-4F2A-BF71-7CF95D2109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85268C-64C2-4CD9-A901-CDF50F062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DDF61F-C79E-4C4C-8542-1F6E22704FC5}"/>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5" name="Footer Placeholder 4">
            <a:extLst>
              <a:ext uri="{FF2B5EF4-FFF2-40B4-BE49-F238E27FC236}">
                <a16:creationId xmlns:a16="http://schemas.microsoft.com/office/drawing/2014/main" id="{C5C8A55D-B401-4956-8742-0CC4902CFD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679617-A937-4A48-B5E2-B25F12F02A75}"/>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3136397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07D4-0907-4B08-BC02-BB262BCFAE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5AD12A-719A-4375-8B24-00FF8CF2E1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C9DC8B-C87E-48BB-8B12-F59232150F2B}"/>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5" name="Footer Placeholder 4">
            <a:extLst>
              <a:ext uri="{FF2B5EF4-FFF2-40B4-BE49-F238E27FC236}">
                <a16:creationId xmlns:a16="http://schemas.microsoft.com/office/drawing/2014/main" id="{200DC551-2BA2-40BC-AFFE-3A5412AEA8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7FD97-E9E2-4714-9B63-35C7953DB23F}"/>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426221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11E3AD-84E3-4AD2-8477-99A446B2A9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8BF54B-D7B1-47B8-A40D-C113FF2199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CECDC0-CD25-439E-ADF2-7484B0C00ABA}"/>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5" name="Footer Placeholder 4">
            <a:extLst>
              <a:ext uri="{FF2B5EF4-FFF2-40B4-BE49-F238E27FC236}">
                <a16:creationId xmlns:a16="http://schemas.microsoft.com/office/drawing/2014/main" id="{2A251111-33DB-4EEF-B714-75A23EB643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594D9-9EE8-4307-97B9-A6DAC10AB708}"/>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2917632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1FB4-AA69-1BAD-765F-69845390D61A}"/>
              </a:ext>
            </a:extLst>
          </p:cNvPr>
          <p:cNvSpPr>
            <a:spLocks noGrp="1"/>
          </p:cNvSpPr>
          <p:nvPr>
            <p:ph type="ctrTitle" hasCustomPrompt="1"/>
          </p:nvPr>
        </p:nvSpPr>
        <p:spPr>
          <a:xfrm>
            <a:off x="6003741" y="502316"/>
            <a:ext cx="5717111" cy="1006475"/>
          </a:xfrm>
        </p:spPr>
        <p:txBody>
          <a:bodyPr anchor="b">
            <a:normAutofit/>
          </a:bodyPr>
          <a:lstStyle>
            <a:lvl1pPr algn="l">
              <a:defRPr sz="5400"/>
            </a:lvl1pPr>
          </a:lstStyle>
          <a:p>
            <a:r>
              <a:rPr lang="en-US"/>
              <a:t>Title</a:t>
            </a:r>
            <a:endParaRPr lang="en-GB"/>
          </a:p>
        </p:txBody>
      </p:sp>
      <p:sp>
        <p:nvSpPr>
          <p:cNvPr id="3" name="Subtitle 2">
            <a:extLst>
              <a:ext uri="{FF2B5EF4-FFF2-40B4-BE49-F238E27FC236}">
                <a16:creationId xmlns:a16="http://schemas.microsoft.com/office/drawing/2014/main" id="{1FDE53AC-7988-C838-3FEF-03574F224071}"/>
              </a:ext>
            </a:extLst>
          </p:cNvPr>
          <p:cNvSpPr>
            <a:spLocks noGrp="1"/>
          </p:cNvSpPr>
          <p:nvPr>
            <p:ph type="subTitle" idx="1" hasCustomPrompt="1"/>
          </p:nvPr>
        </p:nvSpPr>
        <p:spPr>
          <a:xfrm>
            <a:off x="6003742" y="1996717"/>
            <a:ext cx="5717110" cy="541337"/>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pic>
        <p:nvPicPr>
          <p:cNvPr id="8" name="Picture 7" descr="Anna Freud building the mental wellbeing of the next generation (logo)">
            <a:extLst>
              <a:ext uri="{FF2B5EF4-FFF2-40B4-BE49-F238E27FC236}">
                <a16:creationId xmlns:a16="http://schemas.microsoft.com/office/drawing/2014/main" id="{56B5CFDE-5DB0-0E42-A1F8-0AF3D50317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2853" y="5147178"/>
            <a:ext cx="3708000" cy="1308209"/>
          </a:xfrm>
          <a:prstGeom prst="rect">
            <a:avLst/>
          </a:prstGeom>
        </p:spPr>
      </p:pic>
      <p:sp>
        <p:nvSpPr>
          <p:cNvPr id="11" name="Text Placeholder 10">
            <a:extLst>
              <a:ext uri="{FF2B5EF4-FFF2-40B4-BE49-F238E27FC236}">
                <a16:creationId xmlns:a16="http://schemas.microsoft.com/office/drawing/2014/main" id="{C2F1C98A-AD2C-49F1-3C86-B5BFA0FED679}"/>
              </a:ext>
            </a:extLst>
          </p:cNvPr>
          <p:cNvSpPr>
            <a:spLocks noGrp="1"/>
          </p:cNvSpPr>
          <p:nvPr>
            <p:ph type="body" sz="quarter" idx="10" hasCustomPrompt="1"/>
          </p:nvPr>
        </p:nvSpPr>
        <p:spPr>
          <a:xfrm>
            <a:off x="6003925" y="2820988"/>
            <a:ext cx="5716927" cy="541337"/>
          </a:xfrm>
        </p:spPr>
        <p:txBody>
          <a:bodyPr>
            <a:normAutofit/>
          </a:bodyPr>
          <a:lstStyle>
            <a:lvl1pPr marL="0" indent="0">
              <a:buNone/>
              <a:defRPr sz="2000"/>
            </a:lvl1pPr>
          </a:lstStyle>
          <a:p>
            <a:pPr lvl="0"/>
            <a:r>
              <a:rPr lang="en-US"/>
              <a:t>Description</a:t>
            </a:r>
            <a:endParaRPr lang="en-GB"/>
          </a:p>
        </p:txBody>
      </p:sp>
      <p:pic>
        <p:nvPicPr>
          <p:cNvPr id="5122" name="Picture 2">
            <a:extLst>
              <a:ext uri="{FF2B5EF4-FFF2-40B4-BE49-F238E27FC236}">
                <a16:creationId xmlns:a16="http://schemas.microsoft.com/office/drawing/2014/main" id="{99F10F53-1863-BA34-D57A-9FC228745F3D}"/>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0" y="4008"/>
            <a:ext cx="5688000" cy="685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21170"/>
      </p:ext>
    </p:extLst>
  </p:cSld>
  <p:clrMapOvr>
    <a:overrideClrMapping bg1="dk1" tx1="lt1" bg2="dk2" tx2="lt2" accent1="accent1" accent2="accent2" accent3="accent3" accent4="accent4" accent5="accent5" accent6="accent6" hlink="hlink" folHlink="folHlink"/>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E4E1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1E9A-F905-138B-49D1-D698181F5064}"/>
              </a:ext>
            </a:extLst>
          </p:cNvPr>
          <p:cNvSpPr>
            <a:spLocks noGrp="1"/>
          </p:cNvSpPr>
          <p:nvPr>
            <p:ph type="title" hasCustomPrompt="1"/>
          </p:nvPr>
        </p:nvSpPr>
        <p:spPr>
          <a:xfrm>
            <a:off x="6095999" y="819807"/>
            <a:ext cx="5709965" cy="1923394"/>
          </a:xfrm>
        </p:spPr>
        <p:txBody>
          <a:bodyPr anchor="b">
            <a:normAutofit/>
          </a:bodyPr>
          <a:lstStyle>
            <a:lvl1pPr>
              <a:defRPr sz="5400">
                <a:solidFill>
                  <a:schemeClr val="tx1"/>
                </a:solidFill>
              </a:defRPr>
            </a:lvl1pPr>
          </a:lstStyle>
          <a:p>
            <a:r>
              <a:rPr lang="en-US"/>
              <a:t>Title</a:t>
            </a:r>
            <a:endParaRPr lang="en-GB"/>
          </a:p>
        </p:txBody>
      </p:sp>
      <p:sp>
        <p:nvSpPr>
          <p:cNvPr id="3" name="Text Placeholder 2">
            <a:extLst>
              <a:ext uri="{FF2B5EF4-FFF2-40B4-BE49-F238E27FC236}">
                <a16:creationId xmlns:a16="http://schemas.microsoft.com/office/drawing/2014/main" id="{40FE6E3D-ADFA-1E62-EE5B-9ED7992FFB21}"/>
              </a:ext>
            </a:extLst>
          </p:cNvPr>
          <p:cNvSpPr>
            <a:spLocks noGrp="1"/>
          </p:cNvSpPr>
          <p:nvPr>
            <p:ph type="body" idx="1" hasCustomPrompt="1"/>
          </p:nvPr>
        </p:nvSpPr>
        <p:spPr>
          <a:xfrm>
            <a:off x="6095998" y="3119443"/>
            <a:ext cx="5709967" cy="619113"/>
          </a:xfrm>
        </p:spPr>
        <p:txBody>
          <a:bodyPr anchor="b">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5" name="Footer Placeholder 4">
            <a:extLst>
              <a:ext uri="{FF2B5EF4-FFF2-40B4-BE49-F238E27FC236}">
                <a16:creationId xmlns:a16="http://schemas.microsoft.com/office/drawing/2014/main" id="{CEA5FCE5-B1D7-4BBD-BDDD-C59998E60E5F}"/>
              </a:ext>
            </a:extLst>
          </p:cNvPr>
          <p:cNvSpPr>
            <a:spLocks noGrp="1"/>
          </p:cNvSpPr>
          <p:nvPr>
            <p:ph type="ftr" sz="quarter" idx="11"/>
          </p:nvPr>
        </p:nvSpPr>
        <p:spPr>
          <a:xfrm>
            <a:off x="6095999" y="4081079"/>
            <a:ext cx="5709968" cy="522819"/>
          </a:xfrm>
        </p:spPr>
        <p:txBody>
          <a:bodyPr/>
          <a:lstStyle>
            <a:lvl1pPr algn="l">
              <a:defRPr sz="2000">
                <a:solidFill>
                  <a:schemeClr val="tx1"/>
                </a:solidFill>
              </a:defRPr>
            </a:lvl1pPr>
          </a:lstStyle>
          <a:p>
            <a:endParaRPr lang="en-GB"/>
          </a:p>
        </p:txBody>
      </p:sp>
      <p:pic>
        <p:nvPicPr>
          <p:cNvPr id="9" name="Picture 8" descr="Logo&#10;&#10;Description automatically generated">
            <a:extLst>
              <a:ext uri="{FF2B5EF4-FFF2-40B4-BE49-F238E27FC236}">
                <a16:creationId xmlns:a16="http://schemas.microsoft.com/office/drawing/2014/main" id="{AF66F2F1-9A4F-742F-8FF3-24E41B7B2A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pic>
        <p:nvPicPr>
          <p:cNvPr id="6" name="Picture 2">
            <a:extLst>
              <a:ext uri="{FF2B5EF4-FFF2-40B4-BE49-F238E27FC236}">
                <a16:creationId xmlns:a16="http://schemas.microsoft.com/office/drawing/2014/main" id="{F17A568B-E67A-47AB-C6B8-42C7B348F33A}"/>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688" y="-560666"/>
            <a:ext cx="4881068" cy="825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97074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D7EA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1E9A-F905-138B-49D1-D698181F5064}"/>
              </a:ext>
            </a:extLst>
          </p:cNvPr>
          <p:cNvSpPr>
            <a:spLocks noGrp="1"/>
          </p:cNvSpPr>
          <p:nvPr>
            <p:ph type="title" hasCustomPrompt="1"/>
          </p:nvPr>
        </p:nvSpPr>
        <p:spPr>
          <a:xfrm>
            <a:off x="6095999" y="819807"/>
            <a:ext cx="5709965" cy="1923394"/>
          </a:xfrm>
        </p:spPr>
        <p:txBody>
          <a:bodyPr anchor="b">
            <a:normAutofit/>
          </a:bodyPr>
          <a:lstStyle>
            <a:lvl1pPr>
              <a:defRPr sz="5400">
                <a:solidFill>
                  <a:schemeClr val="tx1"/>
                </a:solidFill>
              </a:defRPr>
            </a:lvl1pPr>
          </a:lstStyle>
          <a:p>
            <a:r>
              <a:rPr lang="en-US"/>
              <a:t>Title</a:t>
            </a:r>
            <a:endParaRPr lang="en-GB"/>
          </a:p>
        </p:txBody>
      </p:sp>
      <p:sp>
        <p:nvSpPr>
          <p:cNvPr id="3" name="Text Placeholder 2">
            <a:extLst>
              <a:ext uri="{FF2B5EF4-FFF2-40B4-BE49-F238E27FC236}">
                <a16:creationId xmlns:a16="http://schemas.microsoft.com/office/drawing/2014/main" id="{40FE6E3D-ADFA-1E62-EE5B-9ED7992FFB21}"/>
              </a:ext>
            </a:extLst>
          </p:cNvPr>
          <p:cNvSpPr>
            <a:spLocks noGrp="1"/>
          </p:cNvSpPr>
          <p:nvPr>
            <p:ph type="body" idx="1" hasCustomPrompt="1"/>
          </p:nvPr>
        </p:nvSpPr>
        <p:spPr>
          <a:xfrm>
            <a:off x="6095998" y="3119443"/>
            <a:ext cx="5709967" cy="619113"/>
          </a:xfrm>
        </p:spPr>
        <p:txBody>
          <a:bodyPr anchor="b">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5" name="Footer Placeholder 4">
            <a:extLst>
              <a:ext uri="{FF2B5EF4-FFF2-40B4-BE49-F238E27FC236}">
                <a16:creationId xmlns:a16="http://schemas.microsoft.com/office/drawing/2014/main" id="{CEA5FCE5-B1D7-4BBD-BDDD-C59998E60E5F}"/>
              </a:ext>
            </a:extLst>
          </p:cNvPr>
          <p:cNvSpPr>
            <a:spLocks noGrp="1"/>
          </p:cNvSpPr>
          <p:nvPr>
            <p:ph type="ftr" sz="quarter" idx="11"/>
          </p:nvPr>
        </p:nvSpPr>
        <p:spPr>
          <a:xfrm>
            <a:off x="6095999" y="4081079"/>
            <a:ext cx="5709968" cy="522819"/>
          </a:xfrm>
        </p:spPr>
        <p:txBody>
          <a:bodyPr/>
          <a:lstStyle>
            <a:lvl1pPr algn="l">
              <a:defRPr sz="2000">
                <a:solidFill>
                  <a:schemeClr val="tx1"/>
                </a:solidFill>
              </a:defRPr>
            </a:lvl1pPr>
          </a:lstStyle>
          <a:p>
            <a:endParaRPr lang="en-GB"/>
          </a:p>
        </p:txBody>
      </p:sp>
      <p:pic>
        <p:nvPicPr>
          <p:cNvPr id="9" name="Picture 8" descr="Logo&#10;&#10;Description automatically generated">
            <a:extLst>
              <a:ext uri="{FF2B5EF4-FFF2-40B4-BE49-F238E27FC236}">
                <a16:creationId xmlns:a16="http://schemas.microsoft.com/office/drawing/2014/main" id="{AF66F2F1-9A4F-742F-8FF3-24E41B7B2A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pic>
        <p:nvPicPr>
          <p:cNvPr id="4" name="Picture 2">
            <a:extLst>
              <a:ext uri="{FF2B5EF4-FFF2-40B4-BE49-F238E27FC236}">
                <a16:creationId xmlns:a16="http://schemas.microsoft.com/office/drawing/2014/main" id="{0CDD4252-DCE1-B8E0-4F68-71FC6F32CD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569" y="-1848039"/>
            <a:ext cx="5264150" cy="993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28972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rgbClr val="FBE3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1E9A-F905-138B-49D1-D698181F5064}"/>
              </a:ext>
            </a:extLst>
          </p:cNvPr>
          <p:cNvSpPr>
            <a:spLocks noGrp="1"/>
          </p:cNvSpPr>
          <p:nvPr>
            <p:ph type="title" hasCustomPrompt="1"/>
          </p:nvPr>
        </p:nvSpPr>
        <p:spPr>
          <a:xfrm>
            <a:off x="6095999" y="819807"/>
            <a:ext cx="5709965" cy="1923394"/>
          </a:xfrm>
        </p:spPr>
        <p:txBody>
          <a:bodyPr anchor="b">
            <a:normAutofit/>
          </a:bodyPr>
          <a:lstStyle>
            <a:lvl1pPr>
              <a:defRPr sz="5400">
                <a:solidFill>
                  <a:schemeClr val="tx1"/>
                </a:solidFill>
              </a:defRPr>
            </a:lvl1pPr>
          </a:lstStyle>
          <a:p>
            <a:r>
              <a:rPr lang="en-US"/>
              <a:t>Title</a:t>
            </a:r>
            <a:endParaRPr lang="en-GB"/>
          </a:p>
        </p:txBody>
      </p:sp>
      <p:sp>
        <p:nvSpPr>
          <p:cNvPr id="3" name="Text Placeholder 2">
            <a:extLst>
              <a:ext uri="{FF2B5EF4-FFF2-40B4-BE49-F238E27FC236}">
                <a16:creationId xmlns:a16="http://schemas.microsoft.com/office/drawing/2014/main" id="{40FE6E3D-ADFA-1E62-EE5B-9ED7992FFB21}"/>
              </a:ext>
            </a:extLst>
          </p:cNvPr>
          <p:cNvSpPr>
            <a:spLocks noGrp="1"/>
          </p:cNvSpPr>
          <p:nvPr>
            <p:ph type="body" idx="1" hasCustomPrompt="1"/>
          </p:nvPr>
        </p:nvSpPr>
        <p:spPr>
          <a:xfrm>
            <a:off x="6095998" y="3119443"/>
            <a:ext cx="5709967" cy="619113"/>
          </a:xfrm>
        </p:spPr>
        <p:txBody>
          <a:bodyPr anchor="b">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5" name="Footer Placeholder 4">
            <a:extLst>
              <a:ext uri="{FF2B5EF4-FFF2-40B4-BE49-F238E27FC236}">
                <a16:creationId xmlns:a16="http://schemas.microsoft.com/office/drawing/2014/main" id="{CEA5FCE5-B1D7-4BBD-BDDD-C59998E60E5F}"/>
              </a:ext>
            </a:extLst>
          </p:cNvPr>
          <p:cNvSpPr>
            <a:spLocks noGrp="1"/>
          </p:cNvSpPr>
          <p:nvPr>
            <p:ph type="ftr" sz="quarter" idx="11"/>
          </p:nvPr>
        </p:nvSpPr>
        <p:spPr>
          <a:xfrm>
            <a:off x="6095999" y="4081079"/>
            <a:ext cx="5709968" cy="522819"/>
          </a:xfrm>
        </p:spPr>
        <p:txBody>
          <a:bodyPr/>
          <a:lstStyle>
            <a:lvl1pPr algn="l">
              <a:defRPr sz="2000">
                <a:solidFill>
                  <a:schemeClr val="tx1"/>
                </a:solidFill>
              </a:defRPr>
            </a:lvl1pPr>
          </a:lstStyle>
          <a:p>
            <a:endParaRPr lang="en-GB"/>
          </a:p>
        </p:txBody>
      </p:sp>
      <p:pic>
        <p:nvPicPr>
          <p:cNvPr id="9" name="Picture 8" descr="Logo&#10;&#10;Description automatically generated">
            <a:extLst>
              <a:ext uri="{FF2B5EF4-FFF2-40B4-BE49-F238E27FC236}">
                <a16:creationId xmlns:a16="http://schemas.microsoft.com/office/drawing/2014/main" id="{AF66F2F1-9A4F-742F-8FF3-24E41B7B2A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pic>
        <p:nvPicPr>
          <p:cNvPr id="6" name="Picture 2">
            <a:extLst>
              <a:ext uri="{FF2B5EF4-FFF2-40B4-BE49-F238E27FC236}">
                <a16:creationId xmlns:a16="http://schemas.microsoft.com/office/drawing/2014/main" id="{0FC346D8-86F7-FD6D-BAC7-30CD434DF87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033" y="2327887"/>
            <a:ext cx="5038259" cy="220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8539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084A-BC5F-9065-7F62-D7FF578AF8ED}"/>
              </a:ext>
            </a:extLst>
          </p:cNvPr>
          <p:cNvSpPr>
            <a:spLocks noGrp="1"/>
          </p:cNvSpPr>
          <p:nvPr>
            <p:ph type="title" hasCustomPrompt="1"/>
          </p:nvPr>
        </p:nvSpPr>
        <p:spPr>
          <a:xfrm>
            <a:off x="838200" y="365125"/>
            <a:ext cx="10515600" cy="884555"/>
          </a:xfrm>
        </p:spPr>
        <p:txBody>
          <a:bodyPr anchor="b">
            <a:normAutofit/>
          </a:bodyPr>
          <a:lstStyle>
            <a:lvl1pPr>
              <a:defRPr sz="5400"/>
            </a:lvl1pPr>
          </a:lstStyle>
          <a:p>
            <a:r>
              <a:rPr lang="en-US"/>
              <a:t>Heading</a:t>
            </a:r>
            <a:endParaRPr lang="en-GB"/>
          </a:p>
        </p:txBody>
      </p:sp>
      <p:sp>
        <p:nvSpPr>
          <p:cNvPr id="3" name="Content Placeholder 2">
            <a:extLst>
              <a:ext uri="{FF2B5EF4-FFF2-40B4-BE49-F238E27FC236}">
                <a16:creationId xmlns:a16="http://schemas.microsoft.com/office/drawing/2014/main" id="{864C0CCD-E3D5-36E3-BF8E-02059DB20A70}"/>
              </a:ext>
            </a:extLst>
          </p:cNvPr>
          <p:cNvSpPr>
            <a:spLocks noGrp="1"/>
          </p:cNvSpPr>
          <p:nvPr>
            <p:ph idx="1"/>
          </p:nvPr>
        </p:nvSpPr>
        <p:spPr>
          <a:xfrm>
            <a:off x="838200" y="1676400"/>
            <a:ext cx="10515600" cy="4124632"/>
          </a:xfrm>
        </p:spPr>
        <p:txBody>
          <a:bodyPr/>
          <a:lstStyle>
            <a:lvl1pPr marL="0" indent="0">
              <a:buNone/>
              <a:defRPr sz="2000"/>
            </a:lvl1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2CFA0F06-D520-6625-1077-E895EC2AD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2432846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084A-BC5F-9065-7F62-D7FF578AF8ED}"/>
              </a:ext>
            </a:extLst>
          </p:cNvPr>
          <p:cNvSpPr>
            <a:spLocks noGrp="1"/>
          </p:cNvSpPr>
          <p:nvPr>
            <p:ph type="title" hasCustomPrompt="1"/>
          </p:nvPr>
        </p:nvSpPr>
        <p:spPr>
          <a:xfrm>
            <a:off x="838200" y="365125"/>
            <a:ext cx="10515600" cy="884555"/>
          </a:xfrm>
        </p:spPr>
        <p:txBody>
          <a:bodyPr anchor="b">
            <a:normAutofit/>
          </a:bodyPr>
          <a:lstStyle>
            <a:lvl1pPr>
              <a:defRPr sz="5400"/>
            </a:lvl1pPr>
          </a:lstStyle>
          <a:p>
            <a:r>
              <a:rPr lang="en-US"/>
              <a:t>Heading</a:t>
            </a:r>
            <a:endParaRPr lang="en-GB"/>
          </a:p>
        </p:txBody>
      </p:sp>
      <p:sp>
        <p:nvSpPr>
          <p:cNvPr id="3" name="Content Placeholder 2">
            <a:extLst>
              <a:ext uri="{FF2B5EF4-FFF2-40B4-BE49-F238E27FC236}">
                <a16:creationId xmlns:a16="http://schemas.microsoft.com/office/drawing/2014/main" id="{864C0CCD-E3D5-36E3-BF8E-02059DB20A70}"/>
              </a:ext>
            </a:extLst>
          </p:cNvPr>
          <p:cNvSpPr>
            <a:spLocks noGrp="1"/>
          </p:cNvSpPr>
          <p:nvPr>
            <p:ph idx="1"/>
          </p:nvPr>
        </p:nvSpPr>
        <p:spPr>
          <a:xfrm>
            <a:off x="838200" y="1676400"/>
            <a:ext cx="10515600" cy="4124632"/>
          </a:xfrm>
        </p:spPr>
        <p:txBody>
          <a:bodyPr/>
          <a:lstStyle>
            <a:lvl1pPr marL="0" indent="0">
              <a:buNone/>
              <a:defRPr sz="2000"/>
            </a:lvl1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EB659E16-0E65-EE82-2BA9-62D384F6EB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26371020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0C61-B1B9-DEBA-78D1-4386DA2A8CE1}"/>
              </a:ext>
            </a:extLst>
          </p:cNvPr>
          <p:cNvSpPr>
            <a:spLocks noGrp="1"/>
          </p:cNvSpPr>
          <p:nvPr>
            <p:ph type="title" hasCustomPrompt="1"/>
          </p:nvPr>
        </p:nvSpPr>
        <p:spPr>
          <a:xfrm>
            <a:off x="838200" y="365124"/>
            <a:ext cx="10515600" cy="935356"/>
          </a:xfrm>
        </p:spPr>
        <p:txBody>
          <a:bodyPr anchor="b">
            <a:normAutofit/>
          </a:bodyPr>
          <a:lstStyle>
            <a:lvl1pPr>
              <a:defRPr sz="5400"/>
            </a:lvl1pPr>
          </a:lstStyle>
          <a:p>
            <a:r>
              <a:rPr lang="en-US"/>
              <a:t>Heading</a:t>
            </a:r>
            <a:endParaRPr lang="en-GB"/>
          </a:p>
        </p:txBody>
      </p:sp>
      <p:sp>
        <p:nvSpPr>
          <p:cNvPr id="3" name="Content Placeholder 2">
            <a:extLst>
              <a:ext uri="{FF2B5EF4-FFF2-40B4-BE49-F238E27FC236}">
                <a16:creationId xmlns:a16="http://schemas.microsoft.com/office/drawing/2014/main" id="{5A332298-FA3F-3AD3-9E8A-0032AF846894}"/>
              </a:ext>
            </a:extLst>
          </p:cNvPr>
          <p:cNvSpPr>
            <a:spLocks noGrp="1"/>
          </p:cNvSpPr>
          <p:nvPr>
            <p:ph sz="half" idx="1"/>
          </p:nvPr>
        </p:nvSpPr>
        <p:spPr>
          <a:xfrm>
            <a:off x="838201" y="1686560"/>
            <a:ext cx="5181600" cy="4118086"/>
          </a:xfrm>
        </p:spPr>
        <p:txBody>
          <a:bodyPr>
            <a:normAutofit/>
          </a:bodyPr>
          <a:lstStyle>
            <a:lvl1pPr marL="0" indent="0">
              <a:buNone/>
              <a:defRPr sz="2000"/>
            </a:lvl1pPr>
          </a:lstStyle>
          <a:p>
            <a:pPr lvl="0"/>
            <a:r>
              <a:rPr lang="en-US"/>
              <a:t>Click to edit Master text styles</a:t>
            </a:r>
          </a:p>
        </p:txBody>
      </p:sp>
      <p:sp>
        <p:nvSpPr>
          <p:cNvPr id="4" name="Content Placeholder 3">
            <a:extLst>
              <a:ext uri="{FF2B5EF4-FFF2-40B4-BE49-F238E27FC236}">
                <a16:creationId xmlns:a16="http://schemas.microsoft.com/office/drawing/2014/main" id="{B878167D-2A40-D342-AC43-56F4AC267E24}"/>
              </a:ext>
            </a:extLst>
          </p:cNvPr>
          <p:cNvSpPr>
            <a:spLocks noGrp="1"/>
          </p:cNvSpPr>
          <p:nvPr>
            <p:ph sz="half" idx="2"/>
          </p:nvPr>
        </p:nvSpPr>
        <p:spPr>
          <a:xfrm>
            <a:off x="6172201" y="1686560"/>
            <a:ext cx="5181600" cy="4118086"/>
          </a:xfrm>
        </p:spPr>
        <p:txBody>
          <a:bodyPr>
            <a:normAutofit/>
          </a:bodyPr>
          <a:lstStyle>
            <a:lvl1pPr marL="0" indent="0">
              <a:buNone/>
              <a:defRPr sz="2000"/>
            </a:lvl1pPr>
          </a:lstStyle>
          <a:p>
            <a:pPr lvl="0"/>
            <a:r>
              <a:rPr lang="en-US"/>
              <a:t>Click to edit Master text styles</a:t>
            </a:r>
          </a:p>
        </p:txBody>
      </p:sp>
      <p:pic>
        <p:nvPicPr>
          <p:cNvPr id="5" name="Picture 4" descr="Logo&#10;&#10;Description automatically generated">
            <a:extLst>
              <a:ext uri="{FF2B5EF4-FFF2-40B4-BE49-F238E27FC236}">
                <a16:creationId xmlns:a16="http://schemas.microsoft.com/office/drawing/2014/main" id="{950ECA6D-CFEB-C8CB-026E-8F21874D25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35929215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0C61-B1B9-DEBA-78D1-4386DA2A8CE1}"/>
              </a:ext>
            </a:extLst>
          </p:cNvPr>
          <p:cNvSpPr>
            <a:spLocks noGrp="1"/>
          </p:cNvSpPr>
          <p:nvPr>
            <p:ph type="title" hasCustomPrompt="1"/>
          </p:nvPr>
        </p:nvSpPr>
        <p:spPr>
          <a:xfrm>
            <a:off x="838200" y="365124"/>
            <a:ext cx="10515600" cy="935356"/>
          </a:xfrm>
        </p:spPr>
        <p:txBody>
          <a:bodyPr anchor="b">
            <a:normAutofit/>
          </a:bodyPr>
          <a:lstStyle>
            <a:lvl1pPr>
              <a:defRPr sz="5400"/>
            </a:lvl1pPr>
          </a:lstStyle>
          <a:p>
            <a:r>
              <a:rPr lang="en-US"/>
              <a:t>Heading</a:t>
            </a:r>
            <a:endParaRPr lang="en-GB"/>
          </a:p>
        </p:txBody>
      </p:sp>
      <p:sp>
        <p:nvSpPr>
          <p:cNvPr id="3" name="Content Placeholder 2">
            <a:extLst>
              <a:ext uri="{FF2B5EF4-FFF2-40B4-BE49-F238E27FC236}">
                <a16:creationId xmlns:a16="http://schemas.microsoft.com/office/drawing/2014/main" id="{5A332298-FA3F-3AD3-9E8A-0032AF846894}"/>
              </a:ext>
            </a:extLst>
          </p:cNvPr>
          <p:cNvSpPr>
            <a:spLocks noGrp="1"/>
          </p:cNvSpPr>
          <p:nvPr>
            <p:ph sz="half" idx="1"/>
          </p:nvPr>
        </p:nvSpPr>
        <p:spPr>
          <a:xfrm>
            <a:off x="838201" y="1686560"/>
            <a:ext cx="5181600" cy="4118086"/>
          </a:xfrm>
        </p:spPr>
        <p:txBody>
          <a:bodyPr>
            <a:normAutofit/>
          </a:bodyPr>
          <a:lstStyle>
            <a:lvl1pPr marL="0" indent="0">
              <a:buNone/>
              <a:defRPr sz="2000"/>
            </a:lvl1pPr>
          </a:lstStyle>
          <a:p>
            <a:pPr lvl="0"/>
            <a:r>
              <a:rPr lang="en-US"/>
              <a:t>Click to edit Master text styles</a:t>
            </a:r>
          </a:p>
        </p:txBody>
      </p:sp>
      <p:sp>
        <p:nvSpPr>
          <p:cNvPr id="4" name="Content Placeholder 3">
            <a:extLst>
              <a:ext uri="{FF2B5EF4-FFF2-40B4-BE49-F238E27FC236}">
                <a16:creationId xmlns:a16="http://schemas.microsoft.com/office/drawing/2014/main" id="{B878167D-2A40-D342-AC43-56F4AC267E24}"/>
              </a:ext>
            </a:extLst>
          </p:cNvPr>
          <p:cNvSpPr>
            <a:spLocks noGrp="1"/>
          </p:cNvSpPr>
          <p:nvPr>
            <p:ph sz="half" idx="2"/>
          </p:nvPr>
        </p:nvSpPr>
        <p:spPr>
          <a:xfrm>
            <a:off x="6172201" y="1686560"/>
            <a:ext cx="5181600" cy="4118086"/>
          </a:xfrm>
        </p:spPr>
        <p:txBody>
          <a:bodyPr>
            <a:normAutofit/>
          </a:bodyPr>
          <a:lstStyle>
            <a:lvl1pPr marL="0" indent="0">
              <a:buNone/>
              <a:defRPr sz="2000"/>
            </a:lvl1pPr>
          </a:lstStyle>
          <a:p>
            <a:pPr lvl="0"/>
            <a:r>
              <a:rPr lang="en-US"/>
              <a:t>Click to edit Master text styles</a:t>
            </a:r>
          </a:p>
        </p:txBody>
      </p:sp>
      <p:pic>
        <p:nvPicPr>
          <p:cNvPr id="5" name="Picture 4" descr="Logo&#10;&#10;Description automatically generated">
            <a:extLst>
              <a:ext uri="{FF2B5EF4-FFF2-40B4-BE49-F238E27FC236}">
                <a16:creationId xmlns:a16="http://schemas.microsoft.com/office/drawing/2014/main" id="{80D20C31-6D3B-D4EC-0107-A7D9E3D27A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59183098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2D7F-3C79-4833-A3DC-E19C55BBA1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C621C0-E973-43D3-B7CC-0F0CB9A01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9C56F7-D9C6-4DAC-BEF2-4716EB058259}"/>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5" name="Footer Placeholder 4">
            <a:extLst>
              <a:ext uri="{FF2B5EF4-FFF2-40B4-BE49-F238E27FC236}">
                <a16:creationId xmlns:a16="http://schemas.microsoft.com/office/drawing/2014/main" id="{816294B7-90DD-4FEA-A143-605CB9E52A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7DBB45-FF36-4337-937A-03ADC5CAF587}"/>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3625521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5028-BB12-075F-E39F-07C1B8ECE960}"/>
              </a:ext>
            </a:extLst>
          </p:cNvPr>
          <p:cNvSpPr>
            <a:spLocks noGrp="1"/>
          </p:cNvSpPr>
          <p:nvPr>
            <p:ph type="title" hasCustomPrompt="1"/>
          </p:nvPr>
        </p:nvSpPr>
        <p:spPr>
          <a:xfrm>
            <a:off x="839788" y="365125"/>
            <a:ext cx="10515600" cy="833755"/>
          </a:xfrm>
        </p:spPr>
        <p:txBody>
          <a:bodyPr anchor="b">
            <a:normAutofit/>
          </a:bodyPr>
          <a:lstStyle>
            <a:lvl1pPr>
              <a:defRPr sz="5400"/>
            </a:lvl1pPr>
          </a:lstStyle>
          <a:p>
            <a:r>
              <a:rPr lang="en-US"/>
              <a:t>Heading</a:t>
            </a:r>
            <a:endParaRPr lang="en-GB"/>
          </a:p>
        </p:txBody>
      </p:sp>
      <p:sp>
        <p:nvSpPr>
          <p:cNvPr id="3" name="Text Placeholder 2">
            <a:extLst>
              <a:ext uri="{FF2B5EF4-FFF2-40B4-BE49-F238E27FC236}">
                <a16:creationId xmlns:a16="http://schemas.microsoft.com/office/drawing/2014/main" id="{A4EADE59-C87F-04A5-0F9C-151E8AF24C14}"/>
              </a:ext>
            </a:extLst>
          </p:cNvPr>
          <p:cNvSpPr>
            <a:spLocks noGrp="1"/>
          </p:cNvSpPr>
          <p:nvPr>
            <p:ph type="body" idx="1" hasCustomPrompt="1"/>
          </p:nvPr>
        </p:nvSpPr>
        <p:spPr>
          <a:xfrm>
            <a:off x="839788" y="1467803"/>
            <a:ext cx="5157787" cy="523557"/>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4" name="Content Placeholder 3">
            <a:extLst>
              <a:ext uri="{FF2B5EF4-FFF2-40B4-BE49-F238E27FC236}">
                <a16:creationId xmlns:a16="http://schemas.microsoft.com/office/drawing/2014/main" id="{685340CD-A5E8-1B87-597F-888F23EB7CDB}"/>
              </a:ext>
            </a:extLst>
          </p:cNvPr>
          <p:cNvSpPr>
            <a:spLocks noGrp="1"/>
          </p:cNvSpPr>
          <p:nvPr>
            <p:ph sz="half" idx="2"/>
          </p:nvPr>
        </p:nvSpPr>
        <p:spPr>
          <a:xfrm>
            <a:off x="839788" y="2260283"/>
            <a:ext cx="5157787" cy="3544363"/>
          </a:xfrm>
        </p:spPr>
        <p:txBody>
          <a:bodyPr>
            <a:normAutofit/>
          </a:bodyPr>
          <a:lstStyle>
            <a:lvl1pPr marL="0" indent="0">
              <a:buNone/>
              <a:defRPr sz="2000"/>
            </a:lvl1pPr>
          </a:lstStyle>
          <a:p>
            <a:pPr lvl="0"/>
            <a:r>
              <a:rPr lang="en-US"/>
              <a:t>Click to edit Master text styles</a:t>
            </a:r>
          </a:p>
        </p:txBody>
      </p:sp>
      <p:sp>
        <p:nvSpPr>
          <p:cNvPr id="5" name="Text Placeholder 4">
            <a:extLst>
              <a:ext uri="{FF2B5EF4-FFF2-40B4-BE49-F238E27FC236}">
                <a16:creationId xmlns:a16="http://schemas.microsoft.com/office/drawing/2014/main" id="{FA6576A3-56CB-90EF-C8E3-ACE323255E46}"/>
              </a:ext>
            </a:extLst>
          </p:cNvPr>
          <p:cNvSpPr>
            <a:spLocks noGrp="1"/>
          </p:cNvSpPr>
          <p:nvPr>
            <p:ph type="body" sz="quarter" idx="3" hasCustomPrompt="1"/>
          </p:nvPr>
        </p:nvSpPr>
        <p:spPr>
          <a:xfrm>
            <a:off x="6172200" y="1467803"/>
            <a:ext cx="5183188" cy="523557"/>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6" name="Content Placeholder 5">
            <a:extLst>
              <a:ext uri="{FF2B5EF4-FFF2-40B4-BE49-F238E27FC236}">
                <a16:creationId xmlns:a16="http://schemas.microsoft.com/office/drawing/2014/main" id="{771D3BC1-B4F9-D5AF-F549-11C9953E963B}"/>
              </a:ext>
            </a:extLst>
          </p:cNvPr>
          <p:cNvSpPr>
            <a:spLocks noGrp="1"/>
          </p:cNvSpPr>
          <p:nvPr>
            <p:ph sz="quarter" idx="4"/>
          </p:nvPr>
        </p:nvSpPr>
        <p:spPr>
          <a:xfrm>
            <a:off x="6172200" y="2260283"/>
            <a:ext cx="5183188" cy="3544363"/>
          </a:xfrm>
        </p:spPr>
        <p:txBody>
          <a:bodyPr>
            <a:normAutofit/>
          </a:bodyPr>
          <a:lstStyle>
            <a:lvl1pPr marL="0" indent="0">
              <a:buNone/>
              <a:defRPr sz="2000"/>
            </a:lvl1pPr>
          </a:lstStyle>
          <a:p>
            <a:pPr lvl="0"/>
            <a:r>
              <a:rPr lang="en-US"/>
              <a:t>Click to edit Master text styles</a:t>
            </a:r>
          </a:p>
        </p:txBody>
      </p:sp>
      <p:pic>
        <p:nvPicPr>
          <p:cNvPr id="7" name="Picture 6" descr="Logo&#10;&#10;Description automatically generated">
            <a:extLst>
              <a:ext uri="{FF2B5EF4-FFF2-40B4-BE49-F238E27FC236}">
                <a16:creationId xmlns:a16="http://schemas.microsoft.com/office/drawing/2014/main" id="{27056A8D-3B8B-56C2-E7CF-BCDA44916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97627991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5028-BB12-075F-E39F-07C1B8ECE960}"/>
              </a:ext>
            </a:extLst>
          </p:cNvPr>
          <p:cNvSpPr>
            <a:spLocks noGrp="1"/>
          </p:cNvSpPr>
          <p:nvPr>
            <p:ph type="title" hasCustomPrompt="1"/>
          </p:nvPr>
        </p:nvSpPr>
        <p:spPr>
          <a:xfrm>
            <a:off x="839788" y="365125"/>
            <a:ext cx="10515600" cy="833755"/>
          </a:xfrm>
        </p:spPr>
        <p:txBody>
          <a:bodyPr anchor="b">
            <a:normAutofit/>
          </a:bodyPr>
          <a:lstStyle>
            <a:lvl1pPr>
              <a:defRPr sz="5400"/>
            </a:lvl1pPr>
          </a:lstStyle>
          <a:p>
            <a:r>
              <a:rPr lang="en-US"/>
              <a:t>Heading</a:t>
            </a:r>
            <a:endParaRPr lang="en-GB"/>
          </a:p>
        </p:txBody>
      </p:sp>
      <p:sp>
        <p:nvSpPr>
          <p:cNvPr id="3" name="Text Placeholder 2">
            <a:extLst>
              <a:ext uri="{FF2B5EF4-FFF2-40B4-BE49-F238E27FC236}">
                <a16:creationId xmlns:a16="http://schemas.microsoft.com/office/drawing/2014/main" id="{A4EADE59-C87F-04A5-0F9C-151E8AF24C14}"/>
              </a:ext>
            </a:extLst>
          </p:cNvPr>
          <p:cNvSpPr>
            <a:spLocks noGrp="1"/>
          </p:cNvSpPr>
          <p:nvPr>
            <p:ph type="body" idx="1" hasCustomPrompt="1"/>
          </p:nvPr>
        </p:nvSpPr>
        <p:spPr>
          <a:xfrm>
            <a:off x="839788" y="1467803"/>
            <a:ext cx="5157787" cy="523557"/>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4" name="Content Placeholder 3">
            <a:extLst>
              <a:ext uri="{FF2B5EF4-FFF2-40B4-BE49-F238E27FC236}">
                <a16:creationId xmlns:a16="http://schemas.microsoft.com/office/drawing/2014/main" id="{685340CD-A5E8-1B87-597F-888F23EB7CDB}"/>
              </a:ext>
            </a:extLst>
          </p:cNvPr>
          <p:cNvSpPr>
            <a:spLocks noGrp="1"/>
          </p:cNvSpPr>
          <p:nvPr>
            <p:ph sz="half" idx="2"/>
          </p:nvPr>
        </p:nvSpPr>
        <p:spPr>
          <a:xfrm>
            <a:off x="839788" y="2260283"/>
            <a:ext cx="5157787" cy="3544363"/>
          </a:xfrm>
        </p:spPr>
        <p:txBody>
          <a:bodyPr>
            <a:normAutofit/>
          </a:bodyPr>
          <a:lstStyle>
            <a:lvl1pPr marL="0" indent="0">
              <a:buNone/>
              <a:defRPr sz="2000"/>
            </a:lvl1pPr>
          </a:lstStyle>
          <a:p>
            <a:pPr lvl="0"/>
            <a:r>
              <a:rPr lang="en-US"/>
              <a:t>Click to edit Master text styles</a:t>
            </a:r>
          </a:p>
        </p:txBody>
      </p:sp>
      <p:sp>
        <p:nvSpPr>
          <p:cNvPr id="5" name="Text Placeholder 4">
            <a:extLst>
              <a:ext uri="{FF2B5EF4-FFF2-40B4-BE49-F238E27FC236}">
                <a16:creationId xmlns:a16="http://schemas.microsoft.com/office/drawing/2014/main" id="{FA6576A3-56CB-90EF-C8E3-ACE323255E46}"/>
              </a:ext>
            </a:extLst>
          </p:cNvPr>
          <p:cNvSpPr>
            <a:spLocks noGrp="1"/>
          </p:cNvSpPr>
          <p:nvPr>
            <p:ph type="body" sz="quarter" idx="3" hasCustomPrompt="1"/>
          </p:nvPr>
        </p:nvSpPr>
        <p:spPr>
          <a:xfrm>
            <a:off x="6172200" y="1467803"/>
            <a:ext cx="5183188" cy="523557"/>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6" name="Content Placeholder 5">
            <a:extLst>
              <a:ext uri="{FF2B5EF4-FFF2-40B4-BE49-F238E27FC236}">
                <a16:creationId xmlns:a16="http://schemas.microsoft.com/office/drawing/2014/main" id="{771D3BC1-B4F9-D5AF-F549-11C9953E963B}"/>
              </a:ext>
            </a:extLst>
          </p:cNvPr>
          <p:cNvSpPr>
            <a:spLocks noGrp="1"/>
          </p:cNvSpPr>
          <p:nvPr>
            <p:ph sz="quarter" idx="4"/>
          </p:nvPr>
        </p:nvSpPr>
        <p:spPr>
          <a:xfrm>
            <a:off x="6172200" y="2260283"/>
            <a:ext cx="5183188" cy="3544363"/>
          </a:xfrm>
        </p:spPr>
        <p:txBody>
          <a:bodyPr>
            <a:normAutofit/>
          </a:bodyPr>
          <a:lstStyle>
            <a:lvl1pPr marL="0" indent="0">
              <a:buNone/>
              <a:defRPr sz="2000"/>
            </a:lvl1pPr>
          </a:lstStyle>
          <a:p>
            <a:pPr lvl="0"/>
            <a:r>
              <a:rPr lang="en-US"/>
              <a:t>Click to edit Master text styles</a:t>
            </a:r>
          </a:p>
        </p:txBody>
      </p:sp>
      <p:pic>
        <p:nvPicPr>
          <p:cNvPr id="7" name="Picture 6" descr="Logo&#10;&#10;Description automatically generated">
            <a:extLst>
              <a:ext uri="{FF2B5EF4-FFF2-40B4-BE49-F238E27FC236}">
                <a16:creationId xmlns:a16="http://schemas.microsoft.com/office/drawing/2014/main" id="{9645DF51-77B3-4499-1BC2-D98C9F8228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366346595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65125"/>
            <a:ext cx="10515600" cy="925195"/>
          </a:xfrm>
        </p:spPr>
        <p:txBody>
          <a:bodyPr anchor="b">
            <a:normAutofit/>
          </a:bodyPr>
          <a:lstStyle>
            <a:lvl1pPr>
              <a:defRPr sz="5400"/>
            </a:lvl1pPr>
          </a:lstStyle>
          <a:p>
            <a:r>
              <a:rPr lang="en-US"/>
              <a:t>Heading</a:t>
            </a:r>
            <a:endParaRPr lang="en-GB"/>
          </a:p>
        </p:txBody>
      </p:sp>
      <p:sp>
        <p:nvSpPr>
          <p:cNvPr id="7" name="Oval 6">
            <a:extLst>
              <a:ext uri="{FF2B5EF4-FFF2-40B4-BE49-F238E27FC236}">
                <a16:creationId xmlns:a16="http://schemas.microsoft.com/office/drawing/2014/main" id="{9DB14662-A44A-81B2-4BC8-5D17FCA14617}"/>
              </a:ext>
              <a:ext uri="{C183D7F6-B498-43B3-948B-1728B52AA6E4}">
                <adec:decorative xmlns:adec="http://schemas.microsoft.com/office/drawing/2017/decorative" val="1"/>
              </a:ext>
            </a:extLst>
          </p:cNvPr>
          <p:cNvSpPr/>
          <p:nvPr userDrawn="1"/>
        </p:nvSpPr>
        <p:spPr>
          <a:xfrm>
            <a:off x="10572000" y="1366345"/>
            <a:ext cx="3240000" cy="3240000"/>
          </a:xfrm>
          <a:prstGeom prst="ellipse">
            <a:avLst/>
          </a:prstGeom>
          <a:solidFill>
            <a:srgbClr val="BED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Logo&#10;&#10;Description automatically generated">
            <a:extLst>
              <a:ext uri="{FF2B5EF4-FFF2-40B4-BE49-F238E27FC236}">
                <a16:creationId xmlns:a16="http://schemas.microsoft.com/office/drawing/2014/main" id="{7B7F3064-E975-7685-9B22-3D792F04E2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37572885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65126"/>
            <a:ext cx="10515600" cy="1001219"/>
          </a:xfrm>
        </p:spPr>
        <p:txBody>
          <a:bodyPr anchor="b">
            <a:normAutofit/>
          </a:bodyPr>
          <a:lstStyle>
            <a:lvl1pPr>
              <a:defRPr sz="5400"/>
            </a:lvl1pPr>
          </a:lstStyle>
          <a:p>
            <a:r>
              <a:rPr lang="en-US"/>
              <a:t>Heading</a:t>
            </a:r>
            <a:endParaRPr lang="en-GB"/>
          </a:p>
        </p:txBody>
      </p:sp>
      <p:sp>
        <p:nvSpPr>
          <p:cNvPr id="3" name="Oval 2">
            <a:extLst>
              <a:ext uri="{FF2B5EF4-FFF2-40B4-BE49-F238E27FC236}">
                <a16:creationId xmlns:a16="http://schemas.microsoft.com/office/drawing/2014/main" id="{117CAE00-2AF0-E841-7D48-5AD42263E8C4}"/>
              </a:ext>
              <a:ext uri="{C183D7F6-B498-43B3-948B-1728B52AA6E4}">
                <adec:decorative xmlns:adec="http://schemas.microsoft.com/office/drawing/2017/decorative" val="1"/>
              </a:ext>
            </a:extLst>
          </p:cNvPr>
          <p:cNvSpPr/>
          <p:nvPr userDrawn="1"/>
        </p:nvSpPr>
        <p:spPr>
          <a:xfrm>
            <a:off x="10572000" y="1366345"/>
            <a:ext cx="3240000" cy="3240000"/>
          </a:xfrm>
          <a:prstGeom prst="ellipse">
            <a:avLst/>
          </a:prstGeom>
          <a:solidFill>
            <a:srgbClr val="FFE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a:extLst>
              <a:ext uri="{FF2B5EF4-FFF2-40B4-BE49-F238E27FC236}">
                <a16:creationId xmlns:a16="http://schemas.microsoft.com/office/drawing/2014/main" id="{1C785A38-52CE-E8D4-3D26-012DD5AF7C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340190998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65125"/>
            <a:ext cx="10515600" cy="965835"/>
          </a:xfrm>
        </p:spPr>
        <p:txBody>
          <a:bodyPr anchor="b">
            <a:normAutofit/>
          </a:bodyPr>
          <a:lstStyle>
            <a:lvl1pPr>
              <a:defRPr sz="5400"/>
            </a:lvl1pPr>
          </a:lstStyle>
          <a:p>
            <a:r>
              <a:rPr lang="en-US"/>
              <a:t>Heading</a:t>
            </a:r>
            <a:endParaRPr lang="en-GB"/>
          </a:p>
        </p:txBody>
      </p:sp>
      <p:pic>
        <p:nvPicPr>
          <p:cNvPr id="6" name="Picture 5" descr="Anna Freud logo">
            <a:extLst>
              <a:ext uri="{FF2B5EF4-FFF2-40B4-BE49-F238E27FC236}">
                <a16:creationId xmlns:a16="http://schemas.microsoft.com/office/drawing/2014/main" id="{33AFDAC9-2D87-3E94-CDF0-06758C52E7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19" y="5804646"/>
            <a:ext cx="2999995" cy="688229"/>
          </a:xfrm>
          <a:prstGeom prst="rect">
            <a:avLst/>
          </a:prstGeom>
        </p:spPr>
      </p:pic>
      <p:pic>
        <p:nvPicPr>
          <p:cNvPr id="3074" name="Picture 2">
            <a:extLst>
              <a:ext uri="{FF2B5EF4-FFF2-40B4-BE49-F238E27FC236}">
                <a16:creationId xmlns:a16="http://schemas.microsoft.com/office/drawing/2014/main" id="{695C8353-B018-BB9D-B079-64A15F645A9A}"/>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37354" y="3836276"/>
            <a:ext cx="7200616" cy="479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9943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65125"/>
            <a:ext cx="10515600" cy="864235"/>
          </a:xfrm>
        </p:spPr>
        <p:txBody>
          <a:bodyPr anchor="b">
            <a:normAutofit/>
          </a:bodyPr>
          <a:lstStyle>
            <a:lvl1pPr>
              <a:defRPr sz="5400"/>
            </a:lvl1pPr>
          </a:lstStyle>
          <a:p>
            <a:r>
              <a:rPr lang="en-US"/>
              <a:t>Heading</a:t>
            </a:r>
            <a:endParaRPr lang="en-GB"/>
          </a:p>
        </p:txBody>
      </p:sp>
      <p:pic>
        <p:nvPicPr>
          <p:cNvPr id="6" name="Picture 5" descr="Anna Freud logo">
            <a:extLst>
              <a:ext uri="{FF2B5EF4-FFF2-40B4-BE49-F238E27FC236}">
                <a16:creationId xmlns:a16="http://schemas.microsoft.com/office/drawing/2014/main" id="{33AFDAC9-2D87-3E94-CDF0-06758C52E7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19" y="5804646"/>
            <a:ext cx="2999995" cy="688229"/>
          </a:xfrm>
          <a:prstGeom prst="rect">
            <a:avLst/>
          </a:prstGeom>
        </p:spPr>
      </p:pic>
      <p:pic>
        <p:nvPicPr>
          <p:cNvPr id="3074" name="Picture 2">
            <a:extLst>
              <a:ext uri="{FF2B5EF4-FFF2-40B4-BE49-F238E27FC236}">
                <a16:creationId xmlns:a16="http://schemas.microsoft.com/office/drawing/2014/main" id="{695C8353-B018-BB9D-B079-64A15F645A9A}"/>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37354" y="3836276"/>
            <a:ext cx="7200616" cy="479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7540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65125"/>
            <a:ext cx="10515600" cy="965835"/>
          </a:xfrm>
        </p:spPr>
        <p:txBody>
          <a:bodyPr anchor="b">
            <a:normAutofit/>
          </a:bodyPr>
          <a:lstStyle>
            <a:lvl1pPr>
              <a:defRPr sz="5400"/>
            </a:lvl1pPr>
          </a:lstStyle>
          <a:p>
            <a:r>
              <a:rPr lang="en-US"/>
              <a:t>Heading</a:t>
            </a:r>
            <a:endParaRPr lang="en-GB"/>
          </a:p>
        </p:txBody>
      </p:sp>
      <p:pic>
        <p:nvPicPr>
          <p:cNvPr id="6" name="Picture 5" descr="Anna Freud logo">
            <a:extLst>
              <a:ext uri="{FF2B5EF4-FFF2-40B4-BE49-F238E27FC236}">
                <a16:creationId xmlns:a16="http://schemas.microsoft.com/office/drawing/2014/main" id="{33AFDAC9-2D87-3E94-CDF0-06758C52E7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19" y="5804646"/>
            <a:ext cx="2999995" cy="688229"/>
          </a:xfrm>
          <a:prstGeom prst="rect">
            <a:avLst/>
          </a:prstGeom>
        </p:spPr>
      </p:pic>
      <p:pic>
        <p:nvPicPr>
          <p:cNvPr id="3074" name="Picture 2">
            <a:extLst>
              <a:ext uri="{FF2B5EF4-FFF2-40B4-BE49-F238E27FC236}">
                <a16:creationId xmlns:a16="http://schemas.microsoft.com/office/drawing/2014/main" id="{695C8353-B018-BB9D-B079-64A15F645A9A}"/>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37354" y="3836276"/>
            <a:ext cx="7200616" cy="479358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0E0980B-8C7E-FE7D-DA62-B5133635F56C}"/>
              </a:ext>
            </a:extLst>
          </p:cNvPr>
          <p:cNvSpPr>
            <a:spLocks noGrp="1"/>
          </p:cNvSpPr>
          <p:nvPr>
            <p:ph type="body" sz="quarter" idx="10"/>
          </p:nvPr>
        </p:nvSpPr>
        <p:spPr>
          <a:xfrm>
            <a:off x="838200" y="1717040"/>
            <a:ext cx="6761480" cy="391160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2039758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and graphic">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65125"/>
            <a:ext cx="10515600" cy="965835"/>
          </a:xfrm>
        </p:spPr>
        <p:txBody>
          <a:bodyPr anchor="b">
            <a:normAutofit/>
          </a:bodyPr>
          <a:lstStyle>
            <a:lvl1pPr>
              <a:defRPr sz="5400"/>
            </a:lvl1pPr>
          </a:lstStyle>
          <a:p>
            <a:r>
              <a:rPr lang="en-US"/>
              <a:t>Heading</a:t>
            </a:r>
            <a:endParaRPr lang="en-GB"/>
          </a:p>
        </p:txBody>
      </p:sp>
      <p:pic>
        <p:nvPicPr>
          <p:cNvPr id="6" name="Picture 5" descr="Anna Freud logo">
            <a:extLst>
              <a:ext uri="{FF2B5EF4-FFF2-40B4-BE49-F238E27FC236}">
                <a16:creationId xmlns:a16="http://schemas.microsoft.com/office/drawing/2014/main" id="{33AFDAC9-2D87-3E94-CDF0-06758C52E7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19" y="5804646"/>
            <a:ext cx="2999995" cy="688229"/>
          </a:xfrm>
          <a:prstGeom prst="rect">
            <a:avLst/>
          </a:prstGeom>
        </p:spPr>
      </p:pic>
      <p:pic>
        <p:nvPicPr>
          <p:cNvPr id="3074" name="Picture 2">
            <a:extLst>
              <a:ext uri="{FF2B5EF4-FFF2-40B4-BE49-F238E27FC236}">
                <a16:creationId xmlns:a16="http://schemas.microsoft.com/office/drawing/2014/main" id="{695C8353-B018-BB9D-B079-64A15F645A9A}"/>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37354" y="3836276"/>
            <a:ext cx="7200616" cy="479358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0E0980B-8C7E-FE7D-DA62-B5133635F56C}"/>
              </a:ext>
            </a:extLst>
          </p:cNvPr>
          <p:cNvSpPr>
            <a:spLocks noGrp="1"/>
          </p:cNvSpPr>
          <p:nvPr>
            <p:ph type="body" sz="quarter" idx="10"/>
          </p:nvPr>
        </p:nvSpPr>
        <p:spPr>
          <a:xfrm>
            <a:off x="838200" y="1717040"/>
            <a:ext cx="6761480" cy="391160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5141762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and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65125"/>
            <a:ext cx="9423400" cy="925195"/>
          </a:xfrm>
        </p:spPr>
        <p:txBody>
          <a:bodyPr anchor="b">
            <a:normAutofit/>
          </a:bodyPr>
          <a:lstStyle>
            <a:lvl1pPr>
              <a:defRPr sz="5400"/>
            </a:lvl1pPr>
          </a:lstStyle>
          <a:p>
            <a:r>
              <a:rPr lang="en-US"/>
              <a:t>Heading</a:t>
            </a:r>
            <a:endParaRPr lang="en-GB"/>
          </a:p>
        </p:txBody>
      </p:sp>
      <p:pic>
        <p:nvPicPr>
          <p:cNvPr id="6" name="Picture 5" descr="Anna Freud logo">
            <a:extLst>
              <a:ext uri="{FF2B5EF4-FFF2-40B4-BE49-F238E27FC236}">
                <a16:creationId xmlns:a16="http://schemas.microsoft.com/office/drawing/2014/main" id="{33AFDAC9-2D87-3E94-CDF0-06758C52E7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19" y="5804646"/>
            <a:ext cx="2999995" cy="688229"/>
          </a:xfrm>
          <a:prstGeom prst="rect">
            <a:avLst/>
          </a:prstGeom>
        </p:spPr>
      </p:pic>
      <p:sp>
        <p:nvSpPr>
          <p:cNvPr id="4" name="Text Placeholder 3">
            <a:extLst>
              <a:ext uri="{FF2B5EF4-FFF2-40B4-BE49-F238E27FC236}">
                <a16:creationId xmlns:a16="http://schemas.microsoft.com/office/drawing/2014/main" id="{80E0980B-8C7E-FE7D-DA62-B5133635F56C}"/>
              </a:ext>
            </a:extLst>
          </p:cNvPr>
          <p:cNvSpPr>
            <a:spLocks noGrp="1"/>
          </p:cNvSpPr>
          <p:nvPr>
            <p:ph type="body" sz="quarter" idx="10"/>
          </p:nvPr>
        </p:nvSpPr>
        <p:spPr>
          <a:xfrm>
            <a:off x="838200" y="1686560"/>
            <a:ext cx="8295640" cy="3992880"/>
          </a:xfrm>
        </p:spPr>
        <p:txBody>
          <a:bodyPr>
            <a:normAutofit/>
          </a:bodyPr>
          <a:lstStyle>
            <a:lvl1pPr marL="0" indent="0">
              <a:buNone/>
              <a:defRPr sz="2000"/>
            </a:lvl1pPr>
          </a:lstStyle>
          <a:p>
            <a:pPr lvl="0"/>
            <a:r>
              <a:rPr lang="en-US"/>
              <a:t>Click to edit Master text styles</a:t>
            </a:r>
          </a:p>
        </p:txBody>
      </p:sp>
      <p:sp>
        <p:nvSpPr>
          <p:cNvPr id="3" name="Oval 2">
            <a:extLst>
              <a:ext uri="{FF2B5EF4-FFF2-40B4-BE49-F238E27FC236}">
                <a16:creationId xmlns:a16="http://schemas.microsoft.com/office/drawing/2014/main" id="{F7F54681-4E04-9590-0BD1-CCE2C1F148BC}"/>
              </a:ext>
              <a:ext uri="{C183D7F6-B498-43B3-948B-1728B52AA6E4}">
                <adec:decorative xmlns:adec="http://schemas.microsoft.com/office/drawing/2017/decorative" val="1"/>
              </a:ext>
            </a:extLst>
          </p:cNvPr>
          <p:cNvSpPr/>
          <p:nvPr userDrawn="1"/>
        </p:nvSpPr>
        <p:spPr>
          <a:xfrm>
            <a:off x="9402000" y="840886"/>
            <a:ext cx="5580000" cy="5580000"/>
          </a:xfrm>
          <a:prstGeom prst="ellipse">
            <a:avLst/>
          </a:prstGeom>
          <a:solidFill>
            <a:srgbClr val="D7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777183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and graphic">
    <p:bg>
      <p:bgPr>
        <a:solidFill>
          <a:srgbClr val="EFF8F9"/>
        </a:solidFill>
        <a:effectLst/>
      </p:bgPr>
    </p:bg>
    <p:spTree>
      <p:nvGrpSpPr>
        <p:cNvPr id="1" name=""/>
        <p:cNvGrpSpPr/>
        <p:nvPr/>
      </p:nvGrpSpPr>
      <p:grpSpPr>
        <a:xfrm>
          <a:off x="0" y="0"/>
          <a:ext cx="0" cy="0"/>
          <a:chOff x="0" y="0"/>
          <a:chExt cx="0" cy="0"/>
        </a:xfrm>
      </p:grpSpPr>
      <p:pic>
        <p:nvPicPr>
          <p:cNvPr id="6" name="Picture 5" descr="Anna Freud logo">
            <a:extLst>
              <a:ext uri="{FF2B5EF4-FFF2-40B4-BE49-F238E27FC236}">
                <a16:creationId xmlns:a16="http://schemas.microsoft.com/office/drawing/2014/main" id="{33AFDAC9-2D87-3E94-CDF0-06758C52E7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19" y="5804646"/>
            <a:ext cx="2999995" cy="688229"/>
          </a:xfrm>
          <a:prstGeom prst="rect">
            <a:avLst/>
          </a:prstGeom>
        </p:spPr>
      </p:pic>
      <p:pic>
        <p:nvPicPr>
          <p:cNvPr id="6146" name="Picture 2">
            <a:extLst>
              <a:ext uri="{FF2B5EF4-FFF2-40B4-BE49-F238E27FC236}">
                <a16:creationId xmlns:a16="http://schemas.microsoft.com/office/drawing/2014/main" id="{B2DE0C2B-37D0-61B6-08C0-5A74E408E1A0}"/>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35620" y="2610"/>
            <a:ext cx="3256380" cy="66475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DAA3D98-69A9-9D5A-2199-9A21FA9AD128}"/>
              </a:ext>
            </a:extLst>
          </p:cNvPr>
          <p:cNvSpPr>
            <a:spLocks noGrp="1"/>
          </p:cNvSpPr>
          <p:nvPr>
            <p:ph type="title" hasCustomPrompt="1"/>
          </p:nvPr>
        </p:nvSpPr>
        <p:spPr>
          <a:xfrm>
            <a:off x="838200" y="365125"/>
            <a:ext cx="9199880" cy="894715"/>
          </a:xfrm>
        </p:spPr>
        <p:txBody>
          <a:bodyPr anchor="b">
            <a:normAutofit/>
          </a:bodyPr>
          <a:lstStyle>
            <a:lvl1pPr>
              <a:defRPr sz="5400"/>
            </a:lvl1pPr>
          </a:lstStyle>
          <a:p>
            <a:r>
              <a:rPr lang="en-US"/>
              <a:t>Heading</a:t>
            </a:r>
            <a:endParaRPr lang="en-GB"/>
          </a:p>
        </p:txBody>
      </p:sp>
      <p:sp>
        <p:nvSpPr>
          <p:cNvPr id="5" name="Text Placeholder 3">
            <a:extLst>
              <a:ext uri="{FF2B5EF4-FFF2-40B4-BE49-F238E27FC236}">
                <a16:creationId xmlns:a16="http://schemas.microsoft.com/office/drawing/2014/main" id="{ACC131A5-2963-92B5-FD0E-EAEED541C7D2}"/>
              </a:ext>
            </a:extLst>
          </p:cNvPr>
          <p:cNvSpPr>
            <a:spLocks noGrp="1"/>
          </p:cNvSpPr>
          <p:nvPr>
            <p:ph type="body" sz="quarter" idx="10"/>
          </p:nvPr>
        </p:nvSpPr>
        <p:spPr>
          <a:xfrm>
            <a:off x="838200" y="1622355"/>
            <a:ext cx="8295640" cy="4057085"/>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52062866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F551-5581-4C6F-977C-C855997E4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502BF7-957D-4C15-9FBA-FCB1C0933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94D88-E10E-444D-8DB3-75AC64D22C54}"/>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5" name="Footer Placeholder 4">
            <a:extLst>
              <a:ext uri="{FF2B5EF4-FFF2-40B4-BE49-F238E27FC236}">
                <a16:creationId xmlns:a16="http://schemas.microsoft.com/office/drawing/2014/main" id="{A87E055C-B59E-4237-AF15-9EF2E74CAE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A89AB-07E5-488B-A4D0-B1DDEAB485DC}"/>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1327451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11896"/>
            <a:ext cx="10515600" cy="934291"/>
          </a:xfrm>
        </p:spPr>
        <p:txBody>
          <a:bodyPr>
            <a:norm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3B7A1D09-0680-835C-B1E6-2F430E4B4944}"/>
              </a:ext>
            </a:extLst>
          </p:cNvPr>
          <p:cNvSpPr>
            <a:spLocks noGrp="1"/>
          </p:cNvSpPr>
          <p:nvPr>
            <p:ph type="body" sz="quarter" idx="10"/>
          </p:nvPr>
        </p:nvSpPr>
        <p:spPr>
          <a:xfrm>
            <a:off x="838200" y="1595120"/>
            <a:ext cx="3344917" cy="4016693"/>
          </a:xfrm>
          <a:solidFill>
            <a:srgbClr val="BEDCAF"/>
          </a:solidFill>
        </p:spPr>
        <p:txBody>
          <a:bodyPr>
            <a:normAutofit/>
          </a:bodyPr>
          <a:lstStyle>
            <a:lvl1pPr marL="0" indent="0">
              <a:buNone/>
              <a:defRPr sz="3200"/>
            </a:lvl1pPr>
          </a:lstStyle>
          <a:p>
            <a:pPr lvl="0"/>
            <a:r>
              <a:rPr lang="en-US"/>
              <a:t>Click to edit Master text styles</a:t>
            </a:r>
          </a:p>
        </p:txBody>
      </p:sp>
      <p:sp>
        <p:nvSpPr>
          <p:cNvPr id="8" name="Text Placeholder 3">
            <a:extLst>
              <a:ext uri="{FF2B5EF4-FFF2-40B4-BE49-F238E27FC236}">
                <a16:creationId xmlns:a16="http://schemas.microsoft.com/office/drawing/2014/main" id="{9EA44CD9-C878-B52D-BF63-A011CC757E4B}"/>
              </a:ext>
            </a:extLst>
          </p:cNvPr>
          <p:cNvSpPr>
            <a:spLocks noGrp="1"/>
          </p:cNvSpPr>
          <p:nvPr>
            <p:ph type="body" sz="quarter" idx="11"/>
          </p:nvPr>
        </p:nvSpPr>
        <p:spPr>
          <a:xfrm>
            <a:off x="4423541" y="1595120"/>
            <a:ext cx="3344917" cy="4016693"/>
          </a:xfrm>
          <a:solidFill>
            <a:srgbClr val="F0AFCB"/>
          </a:solidFill>
        </p:spPr>
        <p:txBody>
          <a:bodyPr>
            <a:normAutofit/>
          </a:bodyPr>
          <a:lstStyle>
            <a:lvl1pPr marL="0" indent="0">
              <a:buNone/>
              <a:defRPr sz="3200"/>
            </a:lvl1pPr>
          </a:lstStyle>
          <a:p>
            <a:pPr lvl="0"/>
            <a:r>
              <a:rPr lang="en-US"/>
              <a:t>Click to edit Master text styles</a:t>
            </a:r>
          </a:p>
        </p:txBody>
      </p:sp>
      <p:sp>
        <p:nvSpPr>
          <p:cNvPr id="9" name="Text Placeholder 3">
            <a:extLst>
              <a:ext uri="{FF2B5EF4-FFF2-40B4-BE49-F238E27FC236}">
                <a16:creationId xmlns:a16="http://schemas.microsoft.com/office/drawing/2014/main" id="{E6AFE73B-FC8D-5A62-73CB-BE9567E8E816}"/>
              </a:ext>
            </a:extLst>
          </p:cNvPr>
          <p:cNvSpPr>
            <a:spLocks noGrp="1"/>
          </p:cNvSpPr>
          <p:nvPr>
            <p:ph type="body" sz="quarter" idx="12"/>
          </p:nvPr>
        </p:nvSpPr>
        <p:spPr>
          <a:xfrm>
            <a:off x="8008885" y="1595120"/>
            <a:ext cx="3344917" cy="4016693"/>
          </a:xfrm>
          <a:solidFill>
            <a:srgbClr val="AAA0CD"/>
          </a:solidFill>
        </p:spPr>
        <p:txBody>
          <a:bodyPr>
            <a:normAutofit/>
          </a:bodyPr>
          <a:lstStyle>
            <a:lvl1pPr marL="0" indent="0">
              <a:buNone/>
              <a:defRPr sz="3200"/>
            </a:lvl1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86D5B82C-610F-4D15-4911-6CC1BB2DE5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77293964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193-5ECF-37C1-FFAD-6CBFDED48DF0}"/>
              </a:ext>
            </a:extLst>
          </p:cNvPr>
          <p:cNvSpPr>
            <a:spLocks noGrp="1"/>
          </p:cNvSpPr>
          <p:nvPr>
            <p:ph type="title" hasCustomPrompt="1"/>
          </p:nvPr>
        </p:nvSpPr>
        <p:spPr>
          <a:xfrm>
            <a:off x="838200" y="365126"/>
            <a:ext cx="10515600" cy="896116"/>
          </a:xfrm>
        </p:spPr>
        <p:txBody>
          <a:bodyPr>
            <a:norm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3B7A1D09-0680-835C-B1E6-2F430E4B4944}"/>
              </a:ext>
            </a:extLst>
          </p:cNvPr>
          <p:cNvSpPr>
            <a:spLocks noGrp="1"/>
          </p:cNvSpPr>
          <p:nvPr>
            <p:ph type="body" sz="quarter" idx="10"/>
          </p:nvPr>
        </p:nvSpPr>
        <p:spPr>
          <a:xfrm>
            <a:off x="838200" y="1605280"/>
            <a:ext cx="3344917" cy="4006533"/>
          </a:xfrm>
          <a:solidFill>
            <a:srgbClr val="FFF6E1"/>
          </a:solidFill>
        </p:spPr>
        <p:txBody>
          <a:bodyPr>
            <a:normAutofit/>
          </a:bodyPr>
          <a:lstStyle>
            <a:lvl1pPr marL="0" indent="0">
              <a:buNone/>
              <a:defRPr sz="3200"/>
            </a:lvl1pPr>
          </a:lstStyle>
          <a:p>
            <a:pPr lvl="0"/>
            <a:r>
              <a:rPr lang="en-US"/>
              <a:t>Click to edit Master text styles</a:t>
            </a:r>
          </a:p>
        </p:txBody>
      </p:sp>
      <p:sp>
        <p:nvSpPr>
          <p:cNvPr id="8" name="Text Placeholder 3">
            <a:extLst>
              <a:ext uri="{FF2B5EF4-FFF2-40B4-BE49-F238E27FC236}">
                <a16:creationId xmlns:a16="http://schemas.microsoft.com/office/drawing/2014/main" id="{9EA44CD9-C878-B52D-BF63-A011CC757E4B}"/>
              </a:ext>
            </a:extLst>
          </p:cNvPr>
          <p:cNvSpPr>
            <a:spLocks noGrp="1"/>
          </p:cNvSpPr>
          <p:nvPr>
            <p:ph type="body" sz="quarter" idx="11"/>
          </p:nvPr>
        </p:nvSpPr>
        <p:spPr>
          <a:xfrm>
            <a:off x="4423541" y="1605280"/>
            <a:ext cx="3344917" cy="4006533"/>
          </a:xfrm>
          <a:solidFill>
            <a:srgbClr val="D7EAD9"/>
          </a:solidFill>
        </p:spPr>
        <p:txBody>
          <a:bodyPr>
            <a:normAutofit/>
          </a:bodyPr>
          <a:lstStyle>
            <a:lvl1pPr marL="0" indent="0">
              <a:buNone/>
              <a:defRPr sz="3200"/>
            </a:lvl1pPr>
          </a:lstStyle>
          <a:p>
            <a:pPr lvl="0"/>
            <a:r>
              <a:rPr lang="en-US"/>
              <a:t>Click to edit Master text styles</a:t>
            </a:r>
          </a:p>
        </p:txBody>
      </p:sp>
      <p:sp>
        <p:nvSpPr>
          <p:cNvPr id="9" name="Text Placeholder 3">
            <a:extLst>
              <a:ext uri="{FF2B5EF4-FFF2-40B4-BE49-F238E27FC236}">
                <a16:creationId xmlns:a16="http://schemas.microsoft.com/office/drawing/2014/main" id="{E6AFE73B-FC8D-5A62-73CB-BE9567E8E816}"/>
              </a:ext>
            </a:extLst>
          </p:cNvPr>
          <p:cNvSpPr>
            <a:spLocks noGrp="1"/>
          </p:cNvSpPr>
          <p:nvPr>
            <p:ph type="body" sz="quarter" idx="12"/>
          </p:nvPr>
        </p:nvSpPr>
        <p:spPr>
          <a:xfrm>
            <a:off x="8008885" y="1605280"/>
            <a:ext cx="3344917" cy="4006533"/>
          </a:xfrm>
          <a:solidFill>
            <a:srgbClr val="E4E1F2"/>
          </a:solidFill>
        </p:spPr>
        <p:txBody>
          <a:bodyPr>
            <a:normAutofit/>
          </a:bodyPr>
          <a:lstStyle>
            <a:lvl1pPr marL="0" indent="0">
              <a:buNone/>
              <a:defRPr sz="3200"/>
            </a:lvl1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A81410E0-1A4E-44E4-0C83-1A3D5FFC87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685926037"/>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0818A78-D8F6-0595-F967-F603814997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945995881"/>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slide">
    <p:bg>
      <p:bgPr>
        <a:solidFill>
          <a:srgbClr val="EFF8F9"/>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814BF6E-D9AB-C1AA-0AF5-241207067B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268577069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49289BE4-3F8A-F4CC-C4B1-81D47A1F8925}"/>
              </a:ext>
            </a:extLst>
          </p:cNvPr>
          <p:cNvSpPr>
            <a:spLocks noGrp="1"/>
          </p:cNvSpPr>
          <p:nvPr>
            <p:ph type="tbl" sz="quarter" idx="10"/>
          </p:nvPr>
        </p:nvSpPr>
        <p:spPr>
          <a:xfrm>
            <a:off x="839788" y="1676400"/>
            <a:ext cx="10512425" cy="3862552"/>
          </a:xfrm>
        </p:spPr>
        <p:txBody>
          <a:bodyPr/>
          <a:lstStyle/>
          <a:p>
            <a:r>
              <a:rPr lang="en-US"/>
              <a:t>Click icon to add table</a:t>
            </a:r>
            <a:endParaRPr lang="en-GB"/>
          </a:p>
        </p:txBody>
      </p:sp>
      <p:sp>
        <p:nvSpPr>
          <p:cNvPr id="4" name="Title 1">
            <a:extLst>
              <a:ext uri="{FF2B5EF4-FFF2-40B4-BE49-F238E27FC236}">
                <a16:creationId xmlns:a16="http://schemas.microsoft.com/office/drawing/2014/main" id="{6BF7E9C1-D302-2402-C8DD-8F1ED8915D2A}"/>
              </a:ext>
            </a:extLst>
          </p:cNvPr>
          <p:cNvSpPr>
            <a:spLocks noGrp="1"/>
          </p:cNvSpPr>
          <p:nvPr>
            <p:ph type="title" hasCustomPrompt="1"/>
          </p:nvPr>
        </p:nvSpPr>
        <p:spPr>
          <a:xfrm>
            <a:off x="839788" y="457200"/>
            <a:ext cx="10512425" cy="855988"/>
          </a:xfrm>
        </p:spPr>
        <p:txBody>
          <a:bodyPr anchor="b">
            <a:noAutofit/>
          </a:bodyPr>
          <a:lstStyle>
            <a:lvl1pPr>
              <a:defRPr sz="5400"/>
            </a:lvl1pPr>
          </a:lstStyle>
          <a:p>
            <a:r>
              <a:rPr lang="en-US"/>
              <a:t>Heading</a:t>
            </a:r>
            <a:endParaRPr lang="en-GB"/>
          </a:p>
        </p:txBody>
      </p:sp>
      <p:pic>
        <p:nvPicPr>
          <p:cNvPr id="2" name="Picture 1" descr="Logo&#10;&#10;Description automatically generated">
            <a:extLst>
              <a:ext uri="{FF2B5EF4-FFF2-40B4-BE49-F238E27FC236}">
                <a16:creationId xmlns:a16="http://schemas.microsoft.com/office/drawing/2014/main" id="{C07E9414-77EE-92A5-F83D-83EC11DA12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90340942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able">
    <p:bg>
      <p:bgPr>
        <a:solidFill>
          <a:srgbClr val="EFF8F9"/>
        </a:solid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49289BE4-3F8A-F4CC-C4B1-81D47A1F8925}"/>
              </a:ext>
            </a:extLst>
          </p:cNvPr>
          <p:cNvSpPr>
            <a:spLocks noGrp="1"/>
          </p:cNvSpPr>
          <p:nvPr>
            <p:ph type="tbl" sz="quarter" idx="10"/>
          </p:nvPr>
        </p:nvSpPr>
        <p:spPr>
          <a:xfrm>
            <a:off x="839788" y="1676400"/>
            <a:ext cx="10512425" cy="3862552"/>
          </a:xfrm>
        </p:spPr>
        <p:txBody>
          <a:bodyPr/>
          <a:lstStyle/>
          <a:p>
            <a:r>
              <a:rPr lang="en-US"/>
              <a:t>Click icon to add table</a:t>
            </a:r>
            <a:endParaRPr lang="en-GB"/>
          </a:p>
        </p:txBody>
      </p:sp>
      <p:sp>
        <p:nvSpPr>
          <p:cNvPr id="4" name="Title 1">
            <a:extLst>
              <a:ext uri="{FF2B5EF4-FFF2-40B4-BE49-F238E27FC236}">
                <a16:creationId xmlns:a16="http://schemas.microsoft.com/office/drawing/2014/main" id="{6BF7E9C1-D302-2402-C8DD-8F1ED8915D2A}"/>
              </a:ext>
            </a:extLst>
          </p:cNvPr>
          <p:cNvSpPr>
            <a:spLocks noGrp="1"/>
          </p:cNvSpPr>
          <p:nvPr>
            <p:ph type="title" hasCustomPrompt="1"/>
          </p:nvPr>
        </p:nvSpPr>
        <p:spPr>
          <a:xfrm>
            <a:off x="839788" y="457200"/>
            <a:ext cx="10512425" cy="855988"/>
          </a:xfrm>
        </p:spPr>
        <p:txBody>
          <a:bodyPr anchor="b">
            <a:noAutofit/>
          </a:bodyPr>
          <a:lstStyle>
            <a:lvl1pPr>
              <a:defRPr sz="5400"/>
            </a:lvl1pPr>
          </a:lstStyle>
          <a:p>
            <a:r>
              <a:rPr lang="en-US"/>
              <a:t>Heading</a:t>
            </a:r>
            <a:endParaRPr lang="en-GB"/>
          </a:p>
        </p:txBody>
      </p:sp>
      <p:pic>
        <p:nvPicPr>
          <p:cNvPr id="2" name="Picture 1" descr="Logo&#10;&#10;Description automatically generated">
            <a:extLst>
              <a:ext uri="{FF2B5EF4-FFF2-40B4-BE49-F238E27FC236}">
                <a16:creationId xmlns:a16="http://schemas.microsoft.com/office/drawing/2014/main" id="{320281CD-7DB3-6117-C885-C2D44E806A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3769620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10512426" cy="873760"/>
          </a:xfrm>
        </p:spPr>
        <p:txBody>
          <a:bodyPr anchor="b">
            <a:norm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7419976" y="1706880"/>
            <a:ext cx="3932237" cy="40002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839787" y="1706880"/>
            <a:ext cx="6139082" cy="4000237"/>
          </a:xfrm>
        </p:spPr>
        <p:txBody>
          <a:bodyPr>
            <a:normAutofit/>
          </a:bodyPr>
          <a:lstStyle>
            <a:lvl1pPr>
              <a:defRPr sz="3200"/>
            </a:lvl1pPr>
          </a:lstStyle>
          <a:p>
            <a:r>
              <a:rPr lang="en-US"/>
              <a:t>Click icon to add picture</a:t>
            </a:r>
            <a:endParaRPr lang="en-GB"/>
          </a:p>
        </p:txBody>
      </p:sp>
      <p:pic>
        <p:nvPicPr>
          <p:cNvPr id="3" name="Picture 2" descr="Logo&#10;&#10;Description automatically generated">
            <a:extLst>
              <a:ext uri="{FF2B5EF4-FFF2-40B4-BE49-F238E27FC236}">
                <a16:creationId xmlns:a16="http://schemas.microsoft.com/office/drawing/2014/main" id="{C0E7F757-1C43-2E30-246E-3CAFABB28F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83643385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10512426" cy="873760"/>
          </a:xfrm>
        </p:spPr>
        <p:txBody>
          <a:bodyPr anchor="b">
            <a:norm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7419976" y="1706880"/>
            <a:ext cx="3932237" cy="40002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839787" y="1706880"/>
            <a:ext cx="6139082" cy="4000237"/>
          </a:xfrm>
        </p:spPr>
        <p:txBody>
          <a:bodyPr>
            <a:normAutofit/>
          </a:bodyPr>
          <a:lstStyle>
            <a:lvl1pPr>
              <a:defRPr sz="3200"/>
            </a:lvl1pPr>
          </a:lstStyle>
          <a:p>
            <a:r>
              <a:rPr lang="en-US"/>
              <a:t>Click icon to add picture</a:t>
            </a:r>
            <a:endParaRPr lang="en-GB"/>
          </a:p>
        </p:txBody>
      </p:sp>
      <p:pic>
        <p:nvPicPr>
          <p:cNvPr id="3" name="Picture 2" descr="Logo&#10;&#10;Description automatically generated">
            <a:extLst>
              <a:ext uri="{FF2B5EF4-FFF2-40B4-BE49-F238E27FC236}">
                <a16:creationId xmlns:a16="http://schemas.microsoft.com/office/drawing/2014/main" id="{A866DF1D-ECE2-62B4-79BF-6CC9789D64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04578635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3932237" cy="1600200"/>
          </a:xfrm>
        </p:spPr>
        <p:txBody>
          <a:bodyPr anchor="b">
            <a:norm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839788" y="2458720"/>
            <a:ext cx="3932237" cy="324839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5076825" y="457200"/>
            <a:ext cx="6275388" cy="5249917"/>
          </a:xfrm>
        </p:spPr>
        <p:txBody>
          <a:bodyPr>
            <a:normAutofit/>
          </a:bodyPr>
          <a:lstStyle>
            <a:lvl1pPr>
              <a:defRPr sz="3200"/>
            </a:lvl1pPr>
          </a:lstStyle>
          <a:p>
            <a:r>
              <a:rPr lang="en-US"/>
              <a:t>Click icon to add picture</a:t>
            </a:r>
            <a:endParaRPr lang="en-GB"/>
          </a:p>
        </p:txBody>
      </p:sp>
      <p:pic>
        <p:nvPicPr>
          <p:cNvPr id="3" name="Picture 2" descr="Logo&#10;&#10;Description automatically generated">
            <a:extLst>
              <a:ext uri="{FF2B5EF4-FFF2-40B4-BE49-F238E27FC236}">
                <a16:creationId xmlns:a16="http://schemas.microsoft.com/office/drawing/2014/main" id="{BA0AA473-4700-1EF8-14D8-292C91BA05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223076638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3932237" cy="1600200"/>
          </a:xfrm>
        </p:spPr>
        <p:txBody>
          <a:bodyPr anchor="b">
            <a:norm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839788" y="2458720"/>
            <a:ext cx="3932237" cy="324839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5076825" y="457200"/>
            <a:ext cx="6275388" cy="5249917"/>
          </a:xfrm>
        </p:spPr>
        <p:txBody>
          <a:bodyPr>
            <a:normAutofit/>
          </a:bodyPr>
          <a:lstStyle>
            <a:lvl1pPr>
              <a:defRPr sz="3200"/>
            </a:lvl1pPr>
          </a:lstStyle>
          <a:p>
            <a:r>
              <a:rPr lang="en-US"/>
              <a:t>Click icon to add picture</a:t>
            </a:r>
            <a:endParaRPr lang="en-GB"/>
          </a:p>
        </p:txBody>
      </p:sp>
      <p:pic>
        <p:nvPicPr>
          <p:cNvPr id="3" name="Picture 2" descr="Logo&#10;&#10;Description automatically generated">
            <a:extLst>
              <a:ext uri="{FF2B5EF4-FFF2-40B4-BE49-F238E27FC236}">
                <a16:creationId xmlns:a16="http://schemas.microsoft.com/office/drawing/2014/main" id="{3C447A4A-A81C-D2E1-B2DA-0C8F48AB97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77797047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602E-E841-4733-8176-B406BFE15B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FD94C5-2AE2-44E5-8B59-82450DE881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6D6D4C5-8AD1-45E5-B10E-2F7F809C99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78746B-F02F-429E-B23B-496F10C410E3}"/>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6" name="Footer Placeholder 5">
            <a:extLst>
              <a:ext uri="{FF2B5EF4-FFF2-40B4-BE49-F238E27FC236}">
                <a16:creationId xmlns:a16="http://schemas.microsoft.com/office/drawing/2014/main" id="{4754DD0D-E1D9-4DBB-81C2-A254E535DB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ABBCBC-7AE8-4B12-B737-6489BE384284}"/>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3584512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10512425" cy="855988"/>
          </a:xfrm>
        </p:spPr>
        <p:txBody>
          <a:bodyPr anchor="b">
            <a:no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839788" y="2333297"/>
            <a:ext cx="3932237" cy="337382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5076825" y="2333296"/>
            <a:ext cx="6275388" cy="3373820"/>
          </a:xfrm>
        </p:spPr>
        <p:txBody>
          <a:bodyPr>
            <a:normAutofit/>
          </a:bodyPr>
          <a:lstStyle>
            <a:lvl1pPr>
              <a:defRPr sz="2000"/>
            </a:lvl1pPr>
          </a:lstStyle>
          <a:p>
            <a:r>
              <a:rPr lang="en-US"/>
              <a:t>Click icon to add picture</a:t>
            </a:r>
            <a:endParaRPr lang="en-GB"/>
          </a:p>
        </p:txBody>
      </p:sp>
      <p:sp>
        <p:nvSpPr>
          <p:cNvPr id="6" name="Text Placeholder 5">
            <a:extLst>
              <a:ext uri="{FF2B5EF4-FFF2-40B4-BE49-F238E27FC236}">
                <a16:creationId xmlns:a16="http://schemas.microsoft.com/office/drawing/2014/main" id="{822F1393-E028-C078-53E8-6393CE111203}"/>
              </a:ext>
            </a:extLst>
          </p:cNvPr>
          <p:cNvSpPr>
            <a:spLocks noGrp="1"/>
          </p:cNvSpPr>
          <p:nvPr>
            <p:ph type="body" sz="quarter" idx="14" hasCustomPrompt="1"/>
          </p:nvPr>
        </p:nvSpPr>
        <p:spPr>
          <a:xfrm>
            <a:off x="839788" y="1628498"/>
            <a:ext cx="10512425" cy="536629"/>
          </a:xfrm>
        </p:spPr>
        <p:txBody>
          <a:bodyPr>
            <a:normAutofit/>
          </a:bodyPr>
          <a:lstStyle>
            <a:lvl1pPr marL="0" indent="0">
              <a:buNone/>
              <a:defRPr sz="3200"/>
            </a:lvl1pPr>
          </a:lstStyle>
          <a:p>
            <a:pPr lvl="0"/>
            <a:r>
              <a:rPr lang="en-US"/>
              <a:t>Sub-heading</a:t>
            </a:r>
          </a:p>
        </p:txBody>
      </p:sp>
      <p:pic>
        <p:nvPicPr>
          <p:cNvPr id="3" name="Picture 2" descr="Logo&#10;&#10;Description automatically generated">
            <a:extLst>
              <a:ext uri="{FF2B5EF4-FFF2-40B4-BE49-F238E27FC236}">
                <a16:creationId xmlns:a16="http://schemas.microsoft.com/office/drawing/2014/main" id="{98FB88F9-9339-88AE-D59E-BCF2EAFAFB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157811181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Content with Caption">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10512425" cy="855988"/>
          </a:xfrm>
        </p:spPr>
        <p:txBody>
          <a:bodyPr anchor="b">
            <a:no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839788" y="2333297"/>
            <a:ext cx="3932237" cy="337382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5076825" y="2333296"/>
            <a:ext cx="6275388" cy="3373820"/>
          </a:xfrm>
        </p:spPr>
        <p:txBody>
          <a:bodyPr>
            <a:normAutofit/>
          </a:bodyPr>
          <a:lstStyle>
            <a:lvl1pPr>
              <a:defRPr sz="2000"/>
            </a:lvl1pPr>
          </a:lstStyle>
          <a:p>
            <a:r>
              <a:rPr lang="en-US"/>
              <a:t>Click icon to add picture</a:t>
            </a:r>
            <a:endParaRPr lang="en-GB"/>
          </a:p>
        </p:txBody>
      </p:sp>
      <p:sp>
        <p:nvSpPr>
          <p:cNvPr id="6" name="Text Placeholder 5">
            <a:extLst>
              <a:ext uri="{FF2B5EF4-FFF2-40B4-BE49-F238E27FC236}">
                <a16:creationId xmlns:a16="http://schemas.microsoft.com/office/drawing/2014/main" id="{822F1393-E028-C078-53E8-6393CE111203}"/>
              </a:ext>
            </a:extLst>
          </p:cNvPr>
          <p:cNvSpPr>
            <a:spLocks noGrp="1"/>
          </p:cNvSpPr>
          <p:nvPr>
            <p:ph type="body" sz="quarter" idx="14" hasCustomPrompt="1"/>
          </p:nvPr>
        </p:nvSpPr>
        <p:spPr>
          <a:xfrm>
            <a:off x="839788" y="1628498"/>
            <a:ext cx="10512425" cy="536629"/>
          </a:xfrm>
        </p:spPr>
        <p:txBody>
          <a:bodyPr>
            <a:normAutofit/>
          </a:bodyPr>
          <a:lstStyle>
            <a:lvl1pPr marL="0" indent="0">
              <a:buNone/>
              <a:defRPr sz="3200"/>
            </a:lvl1pPr>
          </a:lstStyle>
          <a:p>
            <a:pPr lvl="0"/>
            <a:r>
              <a:rPr lang="en-US"/>
              <a:t>Sub-heading</a:t>
            </a:r>
          </a:p>
        </p:txBody>
      </p:sp>
      <p:pic>
        <p:nvPicPr>
          <p:cNvPr id="3" name="Picture 2" descr="Logo&#10;&#10;Description automatically generated">
            <a:extLst>
              <a:ext uri="{FF2B5EF4-FFF2-40B4-BE49-F238E27FC236}">
                <a16:creationId xmlns:a16="http://schemas.microsoft.com/office/drawing/2014/main" id="{C1D839B2-599E-4855-94CE-DD9BFA4E9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72539984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5256212" cy="1600200"/>
          </a:xfrm>
        </p:spPr>
        <p:txBody>
          <a:bodyPr anchor="b">
            <a:norm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839788" y="2397760"/>
            <a:ext cx="5256212" cy="330935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6600496" y="457201"/>
            <a:ext cx="4751716" cy="2445487"/>
          </a:xfrm>
        </p:spPr>
        <p:txBody>
          <a:bodyPr>
            <a:normAutofit/>
          </a:bodyPr>
          <a:lstStyle>
            <a:lvl1pPr>
              <a:defRPr sz="2000"/>
            </a:lvl1pPr>
          </a:lstStyle>
          <a:p>
            <a:r>
              <a:rPr lang="en-US"/>
              <a:t>Click icon to add picture</a:t>
            </a:r>
            <a:endParaRPr lang="en-GB"/>
          </a:p>
        </p:txBody>
      </p:sp>
      <p:sp>
        <p:nvSpPr>
          <p:cNvPr id="3" name="Picture Placeholder 8">
            <a:extLst>
              <a:ext uri="{FF2B5EF4-FFF2-40B4-BE49-F238E27FC236}">
                <a16:creationId xmlns:a16="http://schemas.microsoft.com/office/drawing/2014/main" id="{7F2DE485-35E3-8EE5-CAF5-F98967D1E9E6}"/>
              </a:ext>
            </a:extLst>
          </p:cNvPr>
          <p:cNvSpPr>
            <a:spLocks noGrp="1"/>
          </p:cNvSpPr>
          <p:nvPr>
            <p:ph type="pic" sz="quarter" idx="14"/>
          </p:nvPr>
        </p:nvSpPr>
        <p:spPr>
          <a:xfrm>
            <a:off x="6600496" y="3157870"/>
            <a:ext cx="4751716" cy="2549247"/>
          </a:xfrm>
        </p:spPr>
        <p:txBody>
          <a:bodyPr>
            <a:normAutofit/>
          </a:bodyPr>
          <a:lstStyle>
            <a:lvl1pPr>
              <a:defRPr sz="2000"/>
            </a:lvl1pPr>
          </a:lstStyle>
          <a:p>
            <a:r>
              <a:rPr lang="en-US"/>
              <a:t>Click icon to add picture</a:t>
            </a:r>
            <a:endParaRPr lang="en-GB"/>
          </a:p>
        </p:txBody>
      </p:sp>
      <p:pic>
        <p:nvPicPr>
          <p:cNvPr id="5" name="Picture 4" descr="Logo&#10;&#10;Description automatically generated">
            <a:extLst>
              <a:ext uri="{FF2B5EF4-FFF2-40B4-BE49-F238E27FC236}">
                <a16:creationId xmlns:a16="http://schemas.microsoft.com/office/drawing/2014/main" id="{E4631B59-9ACC-6F81-CB6A-56E017D0A3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415746598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5256212" cy="1600200"/>
          </a:xfrm>
        </p:spPr>
        <p:txBody>
          <a:bodyPr anchor="b">
            <a:norm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839788" y="2397760"/>
            <a:ext cx="5256212" cy="330935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6600496" y="457201"/>
            <a:ext cx="4751716" cy="2445487"/>
          </a:xfrm>
        </p:spPr>
        <p:txBody>
          <a:bodyPr>
            <a:normAutofit/>
          </a:bodyPr>
          <a:lstStyle>
            <a:lvl1pPr>
              <a:defRPr sz="2000"/>
            </a:lvl1pPr>
          </a:lstStyle>
          <a:p>
            <a:r>
              <a:rPr lang="en-US"/>
              <a:t>Click icon to add picture</a:t>
            </a:r>
            <a:endParaRPr lang="en-GB"/>
          </a:p>
        </p:txBody>
      </p:sp>
      <p:sp>
        <p:nvSpPr>
          <p:cNvPr id="3" name="Picture Placeholder 8">
            <a:extLst>
              <a:ext uri="{FF2B5EF4-FFF2-40B4-BE49-F238E27FC236}">
                <a16:creationId xmlns:a16="http://schemas.microsoft.com/office/drawing/2014/main" id="{7F2DE485-35E3-8EE5-CAF5-F98967D1E9E6}"/>
              </a:ext>
            </a:extLst>
          </p:cNvPr>
          <p:cNvSpPr>
            <a:spLocks noGrp="1"/>
          </p:cNvSpPr>
          <p:nvPr>
            <p:ph type="pic" sz="quarter" idx="14"/>
          </p:nvPr>
        </p:nvSpPr>
        <p:spPr>
          <a:xfrm>
            <a:off x="6600496" y="3157870"/>
            <a:ext cx="4751716" cy="2549247"/>
          </a:xfrm>
        </p:spPr>
        <p:txBody>
          <a:bodyPr>
            <a:normAutofit/>
          </a:bodyPr>
          <a:lstStyle>
            <a:lvl1pPr>
              <a:defRPr sz="2000"/>
            </a:lvl1pPr>
          </a:lstStyle>
          <a:p>
            <a:r>
              <a:rPr lang="en-US"/>
              <a:t>Click icon to add picture</a:t>
            </a:r>
            <a:endParaRPr lang="en-GB"/>
          </a:p>
        </p:txBody>
      </p:sp>
      <p:pic>
        <p:nvPicPr>
          <p:cNvPr id="5" name="Picture 4" descr="Logo&#10;&#10;Description automatically generated">
            <a:extLst>
              <a:ext uri="{FF2B5EF4-FFF2-40B4-BE49-F238E27FC236}">
                <a16:creationId xmlns:a16="http://schemas.microsoft.com/office/drawing/2014/main" id="{E4631B59-9ACC-6F81-CB6A-56E017D0A3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57665506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10512424" cy="853658"/>
          </a:xfrm>
        </p:spPr>
        <p:txBody>
          <a:bodyPr anchor="b">
            <a:no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839787" y="1587062"/>
            <a:ext cx="6307247" cy="412005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7662040" y="1587062"/>
            <a:ext cx="3690171" cy="1954924"/>
          </a:xfrm>
        </p:spPr>
        <p:txBody>
          <a:bodyPr>
            <a:normAutofit/>
          </a:bodyPr>
          <a:lstStyle>
            <a:lvl1pPr>
              <a:defRPr sz="2000"/>
            </a:lvl1pPr>
          </a:lstStyle>
          <a:p>
            <a:r>
              <a:rPr lang="en-US"/>
              <a:t>Click icon to add picture</a:t>
            </a:r>
            <a:endParaRPr lang="en-GB"/>
          </a:p>
        </p:txBody>
      </p:sp>
      <p:sp>
        <p:nvSpPr>
          <p:cNvPr id="5" name="Picture Placeholder 8">
            <a:extLst>
              <a:ext uri="{FF2B5EF4-FFF2-40B4-BE49-F238E27FC236}">
                <a16:creationId xmlns:a16="http://schemas.microsoft.com/office/drawing/2014/main" id="{DE652335-1513-5E89-BE62-F1B08F346D75}"/>
              </a:ext>
            </a:extLst>
          </p:cNvPr>
          <p:cNvSpPr>
            <a:spLocks noGrp="1"/>
          </p:cNvSpPr>
          <p:nvPr>
            <p:ph type="pic" sz="quarter" idx="14"/>
          </p:nvPr>
        </p:nvSpPr>
        <p:spPr>
          <a:xfrm>
            <a:off x="7662040" y="3678621"/>
            <a:ext cx="3690172" cy="2028497"/>
          </a:xfrm>
        </p:spPr>
        <p:txBody>
          <a:bodyPr>
            <a:normAutofit/>
          </a:bodyPr>
          <a:lstStyle>
            <a:lvl1pPr>
              <a:defRPr sz="2000"/>
            </a:lvl1pPr>
          </a:lstStyle>
          <a:p>
            <a:r>
              <a:rPr lang="en-US"/>
              <a:t>Click icon to add picture</a:t>
            </a:r>
            <a:endParaRPr lang="en-GB"/>
          </a:p>
        </p:txBody>
      </p:sp>
      <p:pic>
        <p:nvPicPr>
          <p:cNvPr id="3" name="Picture 2" descr="Logo&#10;&#10;Description automatically generated">
            <a:extLst>
              <a:ext uri="{FF2B5EF4-FFF2-40B4-BE49-F238E27FC236}">
                <a16:creationId xmlns:a16="http://schemas.microsoft.com/office/drawing/2014/main" id="{4ED4B8A1-A413-52C8-0E4D-54723741C4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284050618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ontent with Caption">
    <p:bg>
      <p:bgPr>
        <a:solidFill>
          <a:srgbClr val="EF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3551-9058-98E9-56A8-72EBA12776AF}"/>
              </a:ext>
            </a:extLst>
          </p:cNvPr>
          <p:cNvSpPr>
            <a:spLocks noGrp="1"/>
          </p:cNvSpPr>
          <p:nvPr>
            <p:ph type="title" hasCustomPrompt="1"/>
          </p:nvPr>
        </p:nvSpPr>
        <p:spPr>
          <a:xfrm>
            <a:off x="839788" y="457200"/>
            <a:ext cx="10512424" cy="853658"/>
          </a:xfrm>
        </p:spPr>
        <p:txBody>
          <a:bodyPr anchor="b">
            <a:noAutofit/>
          </a:bodyPr>
          <a:lstStyle>
            <a:lvl1pPr>
              <a:defRPr sz="5400"/>
            </a:lvl1pPr>
          </a:lstStyle>
          <a:p>
            <a:r>
              <a:rPr lang="en-US"/>
              <a:t>Heading</a:t>
            </a:r>
            <a:endParaRPr lang="en-GB"/>
          </a:p>
        </p:txBody>
      </p:sp>
      <p:sp>
        <p:nvSpPr>
          <p:cNvPr id="4" name="Text Placeholder 3">
            <a:extLst>
              <a:ext uri="{FF2B5EF4-FFF2-40B4-BE49-F238E27FC236}">
                <a16:creationId xmlns:a16="http://schemas.microsoft.com/office/drawing/2014/main" id="{7AA7B65F-6268-DCA7-191B-81737B5C1E7B}"/>
              </a:ext>
            </a:extLst>
          </p:cNvPr>
          <p:cNvSpPr>
            <a:spLocks noGrp="1"/>
          </p:cNvSpPr>
          <p:nvPr>
            <p:ph type="body" sz="half" idx="2" hasCustomPrompt="1"/>
          </p:nvPr>
        </p:nvSpPr>
        <p:spPr>
          <a:xfrm>
            <a:off x="839787" y="1587062"/>
            <a:ext cx="6307247" cy="412005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copy </a:t>
            </a:r>
          </a:p>
        </p:txBody>
      </p:sp>
      <p:sp>
        <p:nvSpPr>
          <p:cNvPr id="9" name="Picture Placeholder 8">
            <a:extLst>
              <a:ext uri="{FF2B5EF4-FFF2-40B4-BE49-F238E27FC236}">
                <a16:creationId xmlns:a16="http://schemas.microsoft.com/office/drawing/2014/main" id="{4170CF0C-869A-19DD-B3A5-E71839F188F7}"/>
              </a:ext>
            </a:extLst>
          </p:cNvPr>
          <p:cNvSpPr>
            <a:spLocks noGrp="1"/>
          </p:cNvSpPr>
          <p:nvPr>
            <p:ph type="pic" sz="quarter" idx="13"/>
          </p:nvPr>
        </p:nvSpPr>
        <p:spPr>
          <a:xfrm>
            <a:off x="7662040" y="1587062"/>
            <a:ext cx="3690171" cy="1954924"/>
          </a:xfrm>
        </p:spPr>
        <p:txBody>
          <a:bodyPr>
            <a:normAutofit/>
          </a:bodyPr>
          <a:lstStyle>
            <a:lvl1pPr>
              <a:defRPr sz="2000"/>
            </a:lvl1pPr>
          </a:lstStyle>
          <a:p>
            <a:r>
              <a:rPr lang="en-US"/>
              <a:t>Click icon to add picture</a:t>
            </a:r>
            <a:endParaRPr lang="en-GB"/>
          </a:p>
        </p:txBody>
      </p:sp>
      <p:sp>
        <p:nvSpPr>
          <p:cNvPr id="5" name="Picture Placeholder 8">
            <a:extLst>
              <a:ext uri="{FF2B5EF4-FFF2-40B4-BE49-F238E27FC236}">
                <a16:creationId xmlns:a16="http://schemas.microsoft.com/office/drawing/2014/main" id="{DE652335-1513-5E89-BE62-F1B08F346D75}"/>
              </a:ext>
            </a:extLst>
          </p:cNvPr>
          <p:cNvSpPr>
            <a:spLocks noGrp="1"/>
          </p:cNvSpPr>
          <p:nvPr>
            <p:ph type="pic" sz="quarter" idx="14"/>
          </p:nvPr>
        </p:nvSpPr>
        <p:spPr>
          <a:xfrm>
            <a:off x="7662040" y="3678621"/>
            <a:ext cx="3690172" cy="2028497"/>
          </a:xfrm>
        </p:spPr>
        <p:txBody>
          <a:bodyPr>
            <a:normAutofit/>
          </a:bodyPr>
          <a:lstStyle>
            <a:lvl1pPr>
              <a:defRPr sz="2000"/>
            </a:lvl1pPr>
          </a:lstStyle>
          <a:p>
            <a:r>
              <a:rPr lang="en-US"/>
              <a:t>Click icon to add picture</a:t>
            </a:r>
            <a:endParaRPr lang="en-GB"/>
          </a:p>
        </p:txBody>
      </p:sp>
      <p:pic>
        <p:nvPicPr>
          <p:cNvPr id="3" name="Picture 2" descr="Logo&#10;&#10;Description automatically generated">
            <a:extLst>
              <a:ext uri="{FF2B5EF4-FFF2-40B4-BE49-F238E27FC236}">
                <a16:creationId xmlns:a16="http://schemas.microsoft.com/office/drawing/2014/main" id="{0DBA66B6-E447-7D19-3230-B1B5CAC75D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5972" y="5801032"/>
            <a:ext cx="2999995" cy="688229"/>
          </a:xfrm>
          <a:prstGeom prst="rect">
            <a:avLst/>
          </a:prstGeom>
        </p:spPr>
      </p:pic>
    </p:spTree>
    <p:extLst>
      <p:ext uri="{BB962C8B-B14F-4D97-AF65-F5344CB8AC3E}">
        <p14:creationId xmlns:p14="http://schemas.microsoft.com/office/powerpoint/2010/main" val="278047487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BCD04C2-E6B1-F464-2A55-475AB435C996}"/>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78815" y="-42040"/>
            <a:ext cx="1713186" cy="70848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nna Freud building the mental wellbeing of the next generation (logo)">
            <a:extLst>
              <a:ext uri="{FF2B5EF4-FFF2-40B4-BE49-F238E27FC236}">
                <a16:creationId xmlns:a16="http://schemas.microsoft.com/office/drawing/2014/main" id="{11DDF857-6228-80CF-908B-084AA17155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910" y="4985121"/>
            <a:ext cx="3708000" cy="1308208"/>
          </a:xfrm>
          <a:prstGeom prst="rect">
            <a:avLst/>
          </a:prstGeom>
        </p:spPr>
      </p:pic>
      <p:sp>
        <p:nvSpPr>
          <p:cNvPr id="8" name="TextBox 7">
            <a:extLst>
              <a:ext uri="{FF2B5EF4-FFF2-40B4-BE49-F238E27FC236}">
                <a16:creationId xmlns:a16="http://schemas.microsoft.com/office/drawing/2014/main" id="{A5BF540D-9080-D9BC-48AD-25B84FBAD53B}"/>
              </a:ext>
            </a:extLst>
          </p:cNvPr>
          <p:cNvSpPr txBox="1"/>
          <p:nvPr userDrawn="1"/>
        </p:nvSpPr>
        <p:spPr>
          <a:xfrm>
            <a:off x="543910" y="4204138"/>
            <a:ext cx="3708000" cy="400110"/>
          </a:xfrm>
          <a:prstGeom prst="rect">
            <a:avLst/>
          </a:prstGeom>
          <a:noFill/>
        </p:spPr>
        <p:txBody>
          <a:bodyPr wrap="square" rtlCol="0">
            <a:spAutoFit/>
          </a:bodyPr>
          <a:lstStyle/>
          <a:p>
            <a:r>
              <a:rPr lang="en-US" sz="2000" b="1"/>
              <a:t>annafreud.org</a:t>
            </a:r>
            <a:endParaRPr lang="en-GB" sz="2000" b="1"/>
          </a:p>
        </p:txBody>
      </p:sp>
      <p:sp>
        <p:nvSpPr>
          <p:cNvPr id="10" name="Text Placeholder 9">
            <a:extLst>
              <a:ext uri="{FF2B5EF4-FFF2-40B4-BE49-F238E27FC236}">
                <a16:creationId xmlns:a16="http://schemas.microsoft.com/office/drawing/2014/main" id="{B1D4C1F2-01C8-2034-41B1-16C708113B3C}"/>
              </a:ext>
            </a:extLst>
          </p:cNvPr>
          <p:cNvSpPr>
            <a:spLocks noGrp="1"/>
          </p:cNvSpPr>
          <p:nvPr>
            <p:ph type="body" sz="quarter" idx="10"/>
          </p:nvPr>
        </p:nvSpPr>
        <p:spPr>
          <a:xfrm>
            <a:off x="543910" y="2522976"/>
            <a:ext cx="5454650" cy="120650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60781942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8B1E9-50BC-4DF3-AECA-CF53B1C39D2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BAAB20-B7CC-44E2-A698-A58DF2409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F9EF2B-3756-4302-B01A-A7549706F0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178770-5C21-49C9-9C07-844EA65F3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0B8B2-4EFA-4804-9A62-0B88E9ADFF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02F4B7-59C7-4515-A6CD-94C07EAA8F0D}"/>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8" name="Footer Placeholder 7">
            <a:extLst>
              <a:ext uri="{FF2B5EF4-FFF2-40B4-BE49-F238E27FC236}">
                <a16:creationId xmlns:a16="http://schemas.microsoft.com/office/drawing/2014/main" id="{5E1B0AF5-5C78-4ADE-A699-08734BF06F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6D1F91-F602-4945-8DF5-E7C76B13D17B}"/>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239083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E8A0-5B60-4507-97D6-40F1221A9B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3605D5-61BC-41A8-8201-DC83BAF0958D}"/>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4" name="Footer Placeholder 3">
            <a:extLst>
              <a:ext uri="{FF2B5EF4-FFF2-40B4-BE49-F238E27FC236}">
                <a16:creationId xmlns:a16="http://schemas.microsoft.com/office/drawing/2014/main" id="{258183FD-4FD1-422D-B57A-FE60AA9ECD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7E7D52-1B3C-4C45-A3B7-59D35737E38B}"/>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201918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8CFEE8-D054-4472-957A-4D4B0E4502C9}"/>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3" name="Footer Placeholder 2">
            <a:extLst>
              <a:ext uri="{FF2B5EF4-FFF2-40B4-BE49-F238E27FC236}">
                <a16:creationId xmlns:a16="http://schemas.microsoft.com/office/drawing/2014/main" id="{A6FA6069-1A7D-41BA-A997-8619B52248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C46FEF1-317E-4776-BF2C-435F3F8DBDCB}"/>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379763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B46C-1A76-43A5-909F-C73F0860A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6B5CE5-D55E-469A-82D3-7FECF573EA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032461-59F5-44B7-A0F7-4B44DD4C4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08AA8-8A5D-48D7-9267-249EB5C7FC4E}"/>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6" name="Footer Placeholder 5">
            <a:extLst>
              <a:ext uri="{FF2B5EF4-FFF2-40B4-BE49-F238E27FC236}">
                <a16:creationId xmlns:a16="http://schemas.microsoft.com/office/drawing/2014/main" id="{F17E3FA0-80E0-45F2-B11D-8CCDE2D8A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3F3623-DBF5-4AC5-8D5B-A600A8F166C3}"/>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2277357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AAB0-4536-4F32-81D8-39649C00F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E4CB43-95CB-47C1-AB2B-904786590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78BE3C-12A4-4CA9-AB70-239AB4C9E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B4A4-1249-4B3F-A1DF-8203819D022D}"/>
              </a:ext>
            </a:extLst>
          </p:cNvPr>
          <p:cNvSpPr>
            <a:spLocks noGrp="1"/>
          </p:cNvSpPr>
          <p:nvPr>
            <p:ph type="dt" sz="half" idx="10"/>
          </p:nvPr>
        </p:nvSpPr>
        <p:spPr/>
        <p:txBody>
          <a:bodyPr/>
          <a:lstStyle/>
          <a:p>
            <a:fld id="{140A3CBA-28EC-4B3E-AFF9-8E9CDAF9093F}" type="datetimeFigureOut">
              <a:rPr lang="en-GB" smtClean="0"/>
              <a:t>02/07/2024</a:t>
            </a:fld>
            <a:endParaRPr lang="en-GB"/>
          </a:p>
        </p:txBody>
      </p:sp>
      <p:sp>
        <p:nvSpPr>
          <p:cNvPr id="6" name="Footer Placeholder 5">
            <a:extLst>
              <a:ext uri="{FF2B5EF4-FFF2-40B4-BE49-F238E27FC236}">
                <a16:creationId xmlns:a16="http://schemas.microsoft.com/office/drawing/2014/main" id="{FF45879F-657D-478D-8583-F02774D981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6AE9F-FF48-4A6C-A7A8-3B9E3D4A019A}"/>
              </a:ext>
            </a:extLst>
          </p:cNvPr>
          <p:cNvSpPr>
            <a:spLocks noGrp="1"/>
          </p:cNvSpPr>
          <p:nvPr>
            <p:ph type="sldNum" sz="quarter" idx="12"/>
          </p:nvPr>
        </p:nvSpPr>
        <p:spPr/>
        <p:txBody>
          <a:bodyPr/>
          <a:lstStyle/>
          <a:p>
            <a:fld id="{29643E0E-B37A-4249-9AA1-BA7DD4BC18B5}" type="slidenum">
              <a:rPr lang="en-GB" smtClean="0"/>
              <a:t>‹#›</a:t>
            </a:fld>
            <a:endParaRPr lang="en-GB"/>
          </a:p>
        </p:txBody>
      </p:sp>
    </p:spTree>
    <p:extLst>
      <p:ext uri="{BB962C8B-B14F-4D97-AF65-F5344CB8AC3E}">
        <p14:creationId xmlns:p14="http://schemas.microsoft.com/office/powerpoint/2010/main" val="267380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3A0FE-2FAA-4DD6-BF13-35EF032A7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9B6996-9893-48A0-93E2-56FE8CF52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7DCCCB-D152-4CB4-887D-C5D6A7924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3CBA-28EC-4B3E-AFF9-8E9CDAF9093F}" type="datetimeFigureOut">
              <a:rPr lang="en-GB" smtClean="0"/>
              <a:t>02/07/2024</a:t>
            </a:fld>
            <a:endParaRPr lang="en-GB"/>
          </a:p>
        </p:txBody>
      </p:sp>
      <p:sp>
        <p:nvSpPr>
          <p:cNvPr id="5" name="Footer Placeholder 4">
            <a:extLst>
              <a:ext uri="{FF2B5EF4-FFF2-40B4-BE49-F238E27FC236}">
                <a16:creationId xmlns:a16="http://schemas.microsoft.com/office/drawing/2014/main" id="{01396A76-9A91-4937-98A4-628114AFC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7BE155-36A9-4C17-901C-869FA41770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43E0E-B37A-4249-9AA1-BA7DD4BC18B5}" type="slidenum">
              <a:rPr lang="en-GB" smtClean="0"/>
              <a:t>‹#›</a:t>
            </a:fld>
            <a:endParaRPr lang="en-GB"/>
          </a:p>
        </p:txBody>
      </p:sp>
    </p:spTree>
    <p:extLst>
      <p:ext uri="{BB962C8B-B14F-4D97-AF65-F5344CB8AC3E}">
        <p14:creationId xmlns:p14="http://schemas.microsoft.com/office/powerpoint/2010/main" val="3445661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4267A-C416-C6A6-8822-9262735DE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378778-84DB-7783-7604-AC782BEF2B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A15CA-7E15-6B35-78CE-50B0AB850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2A5BACC-C551-AD93-EF28-ADD816CF9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7B2831-619D-0273-7E9A-CB78BC0C3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D6DA7-933C-44DE-80C8-EC4B394CC34D}" type="slidenum">
              <a:rPr lang="en-GB" smtClean="0"/>
              <a:t>‹#›</a:t>
            </a:fld>
            <a:endParaRPr lang="en-GB"/>
          </a:p>
        </p:txBody>
      </p:sp>
    </p:spTree>
    <p:extLst>
      <p:ext uri="{BB962C8B-B14F-4D97-AF65-F5344CB8AC3E}">
        <p14:creationId xmlns:p14="http://schemas.microsoft.com/office/powerpoint/2010/main" val="781818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autism.org.uk/advice-and-guidance/professional-practice/autistic-burnout" TargetMode="External"/><Relationship Id="rId5" Type="http://schemas.openxmlformats.org/officeDocument/2006/relationships/hyperlink" Target="https://www.autism.org.uk/advice-and-guidance/professional-practice/autistic-masking" TargetMode="Externa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autism.org.uk/advice-and-guidance/professional-practice/autistic-masking" TargetMode="Externa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hyperlink" Target="https://www.mksendlocaloffer.co.uk/education-and-send/starting-or-changing-school-and-transition-suppor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sheffieldchildrens.nhs.uk/download/846/autism-resources/14638/energy-management.pdf" TargetMode="External"/><Relationship Id="rId5" Type="http://schemas.openxmlformats.org/officeDocument/2006/relationships/image" Target="../media/image35.png"/><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hyperlink" Target="https://www.nhs.uk/every-mind-matters/mental-health-issues/anxiety/" TargetMode="External"/><Relationship Id="rId4" Type="http://schemas.openxmlformats.org/officeDocument/2006/relationships/hyperlink" Target="https://www.nhs.uk/mental-health/self-help/guides-tools-and-activities/breathing-exercises-for-stress/"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13.jpeg"/><Relationship Id="rId7" Type="http://schemas.openxmlformats.org/officeDocument/2006/relationships/oleObject" Target="../embeddings/oleObject3.bin"/><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oleObject" Target="../embeddings/oleObject2.bin"/><Relationship Id="rId4" Type="http://schemas.openxmlformats.org/officeDocument/2006/relationships/hyperlink" Target="https://www.annafreud.org/" TargetMode="Externa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hyperlink" Target="https://www.annafreud.org/" TargetMode="Externa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oleObject" Target="../embeddings/oleObject5.bin"/><Relationship Id="rId4" Type="http://schemas.openxmlformats.org/officeDocument/2006/relationships/image" Target="../media/image44.emf"/></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47.jpeg"/><Relationship Id="rId4" Type="http://schemas.openxmlformats.org/officeDocument/2006/relationships/hyperlink" Target="https://www.youtube.com/watch?v=dknTQktH5Z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salvesen-research.ed.ac.uk/leans"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hyperlink" Target="mailto:SENDtraining@milton-keynes.gov.u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
            <a:ext cx="12192000" cy="6857315"/>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938C7165-2BBC-4FA5-ABF8-BFBB3BEAD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9" y="4981123"/>
            <a:ext cx="5364162" cy="1338333"/>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633743" y="594718"/>
            <a:ext cx="11179412" cy="861774"/>
          </a:xfrm>
          <a:prstGeom prst="rect">
            <a:avLst/>
          </a:prstGeom>
          <a:noFill/>
        </p:spPr>
        <p:txBody>
          <a:bodyPr wrap="square" rtlCol="0">
            <a:spAutoFit/>
          </a:bodyPr>
          <a:lstStyle/>
          <a:p>
            <a:pPr>
              <a:lnSpc>
                <a:spcPts val="6000"/>
              </a:lnSpc>
            </a:pPr>
            <a:r>
              <a:rPr lang="en-GB" sz="5400" b="1">
                <a:solidFill>
                  <a:schemeClr val="bg1"/>
                </a:solidFill>
              </a:rPr>
              <a:t>Mental Health Leads Network group. </a:t>
            </a:r>
          </a:p>
        </p:txBody>
      </p:sp>
      <p:sp>
        <p:nvSpPr>
          <p:cNvPr id="18" name="TextBox 17">
            <a:extLst>
              <a:ext uri="{FF2B5EF4-FFF2-40B4-BE49-F238E27FC236}">
                <a16:creationId xmlns:a16="http://schemas.microsoft.com/office/drawing/2014/main" id="{E1EB6354-9AE4-488F-A698-505FAF7E6BBA}"/>
              </a:ext>
            </a:extLst>
          </p:cNvPr>
          <p:cNvSpPr txBox="1"/>
          <p:nvPr/>
        </p:nvSpPr>
        <p:spPr>
          <a:xfrm>
            <a:off x="6827840" y="5752634"/>
            <a:ext cx="4144960" cy="566822"/>
          </a:xfrm>
          <a:prstGeom prst="rect">
            <a:avLst/>
          </a:prstGeom>
          <a:noFill/>
        </p:spPr>
        <p:txBody>
          <a:bodyPr wrap="square" rtlCol="0">
            <a:spAutoFit/>
          </a:bodyPr>
          <a:lstStyle/>
          <a:p>
            <a:pPr>
              <a:lnSpc>
                <a:spcPts val="3700"/>
              </a:lnSpc>
            </a:pPr>
            <a:r>
              <a:rPr lang="en-GB" sz="3200">
                <a:solidFill>
                  <a:schemeClr val="bg1"/>
                </a:solidFill>
                <a:latin typeface="+mj-lt"/>
              </a:rPr>
              <a:t>28</a:t>
            </a:r>
            <a:r>
              <a:rPr lang="en-GB" sz="3200" baseline="30000">
                <a:solidFill>
                  <a:schemeClr val="bg1"/>
                </a:solidFill>
                <a:latin typeface="+mj-lt"/>
              </a:rPr>
              <a:t>th</a:t>
            </a:r>
            <a:r>
              <a:rPr lang="en-GB" sz="3200">
                <a:solidFill>
                  <a:schemeClr val="bg1"/>
                </a:solidFill>
                <a:latin typeface="+mj-lt"/>
              </a:rPr>
              <a:t> September 2023</a:t>
            </a:r>
          </a:p>
        </p:txBody>
      </p:sp>
      <p:sp>
        <p:nvSpPr>
          <p:cNvPr id="2" name="TextBox 1">
            <a:extLst>
              <a:ext uri="{FF2B5EF4-FFF2-40B4-BE49-F238E27FC236}">
                <a16:creationId xmlns:a16="http://schemas.microsoft.com/office/drawing/2014/main" id="{4FB22617-56CF-F70B-0A93-99D7E34406F9}"/>
              </a:ext>
            </a:extLst>
          </p:cNvPr>
          <p:cNvSpPr txBox="1"/>
          <p:nvPr/>
        </p:nvSpPr>
        <p:spPr>
          <a:xfrm>
            <a:off x="1082873" y="1767114"/>
            <a:ext cx="8749495" cy="1041311"/>
          </a:xfrm>
          <a:prstGeom prst="rect">
            <a:avLst/>
          </a:prstGeom>
          <a:noFill/>
        </p:spPr>
        <p:txBody>
          <a:bodyPr wrap="square" rtlCol="0">
            <a:spAutoFit/>
          </a:bodyPr>
          <a:lstStyle/>
          <a:p>
            <a:pPr>
              <a:lnSpc>
                <a:spcPts val="3700"/>
              </a:lnSpc>
            </a:pPr>
            <a:r>
              <a:rPr lang="en-GB" sz="3200" dirty="0">
                <a:solidFill>
                  <a:schemeClr val="bg1"/>
                </a:solidFill>
                <a:latin typeface="+mj-lt"/>
              </a:rPr>
              <a:t>Chair: Liz Nightingale – Green Park School Head</a:t>
            </a:r>
          </a:p>
          <a:p>
            <a:pPr>
              <a:lnSpc>
                <a:spcPts val="3700"/>
              </a:lnSpc>
            </a:pPr>
            <a:r>
              <a:rPr lang="en-GB" sz="3200" dirty="0">
                <a:solidFill>
                  <a:schemeClr val="bg1"/>
                </a:solidFill>
                <a:latin typeface="+mj-lt"/>
              </a:rPr>
              <a:t>Presenter</a:t>
            </a:r>
            <a:r>
              <a:rPr lang="en-GB" sz="3200">
                <a:solidFill>
                  <a:schemeClr val="bg1"/>
                </a:solidFill>
                <a:latin typeface="+mj-lt"/>
              </a:rPr>
              <a:t>: Fiona </a:t>
            </a:r>
            <a:r>
              <a:rPr lang="en-GB" sz="3200" dirty="0">
                <a:solidFill>
                  <a:schemeClr val="bg1"/>
                </a:solidFill>
                <a:latin typeface="+mj-lt"/>
              </a:rPr>
              <a:t>Bowen – Psychology Assistant (EPS)</a:t>
            </a:r>
          </a:p>
        </p:txBody>
      </p:sp>
    </p:spTree>
    <p:extLst>
      <p:ext uri="{BB962C8B-B14F-4D97-AF65-F5344CB8AC3E}">
        <p14:creationId xmlns:p14="http://schemas.microsoft.com/office/powerpoint/2010/main" val="369424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 y="257262"/>
            <a:ext cx="12191391" cy="6857315"/>
          </a:xfrm>
          <a:prstGeom prst="rect">
            <a:avLst/>
          </a:prstGeom>
        </p:spPr>
      </p:pic>
      <p:sp>
        <p:nvSpPr>
          <p:cNvPr id="2" name="Flowchart: Sequential Access Storage 1">
            <a:extLst>
              <a:ext uri="{FF2B5EF4-FFF2-40B4-BE49-F238E27FC236}">
                <a16:creationId xmlns:a16="http://schemas.microsoft.com/office/drawing/2014/main" id="{5351795D-4A55-9073-3200-3518090E9EBB}"/>
              </a:ext>
            </a:extLst>
          </p:cNvPr>
          <p:cNvSpPr/>
          <p:nvPr/>
        </p:nvSpPr>
        <p:spPr>
          <a:xfrm>
            <a:off x="269950" y="560314"/>
            <a:ext cx="4141076" cy="3125606"/>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dirty="0"/>
              <a:t>‘You don’t look autistic’</a:t>
            </a:r>
          </a:p>
          <a:p>
            <a:pPr algn="ctr"/>
            <a:endParaRPr lang="en-GB" dirty="0"/>
          </a:p>
        </p:txBody>
      </p:sp>
      <p:sp>
        <p:nvSpPr>
          <p:cNvPr id="3" name="Flowchart: Sequential Access Storage 2">
            <a:extLst>
              <a:ext uri="{FF2B5EF4-FFF2-40B4-BE49-F238E27FC236}">
                <a16:creationId xmlns:a16="http://schemas.microsoft.com/office/drawing/2014/main" id="{66021C0F-C9BD-69DD-180E-C36AE30ADC11}"/>
              </a:ext>
            </a:extLst>
          </p:cNvPr>
          <p:cNvSpPr/>
          <p:nvPr/>
        </p:nvSpPr>
        <p:spPr>
          <a:xfrm>
            <a:off x="4882837" y="44463"/>
            <a:ext cx="4141076" cy="3125606"/>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a:t>‘You must be a genius with maths &amp; computers!’</a:t>
            </a:r>
          </a:p>
          <a:p>
            <a:pPr algn="ctr"/>
            <a:endParaRPr lang="en-GB"/>
          </a:p>
        </p:txBody>
      </p:sp>
      <p:sp>
        <p:nvSpPr>
          <p:cNvPr id="4" name="Flowchart: Sequential Access Storage 3">
            <a:extLst>
              <a:ext uri="{FF2B5EF4-FFF2-40B4-BE49-F238E27FC236}">
                <a16:creationId xmlns:a16="http://schemas.microsoft.com/office/drawing/2014/main" id="{817191B6-3220-B6A5-CF41-C6C28CD4EF56}"/>
              </a:ext>
            </a:extLst>
          </p:cNvPr>
          <p:cNvSpPr/>
          <p:nvPr/>
        </p:nvSpPr>
        <p:spPr>
          <a:xfrm>
            <a:off x="511559" y="3778422"/>
            <a:ext cx="4141076" cy="3125606"/>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a:t>‘Aren’t we all a little bit autistic?’</a:t>
            </a:r>
          </a:p>
          <a:p>
            <a:pPr algn="ctr"/>
            <a:endParaRPr lang="en-GB"/>
          </a:p>
        </p:txBody>
      </p:sp>
      <p:sp>
        <p:nvSpPr>
          <p:cNvPr id="5" name="Flowchart: Sequential Access Storage 4">
            <a:extLst>
              <a:ext uri="{FF2B5EF4-FFF2-40B4-BE49-F238E27FC236}">
                <a16:creationId xmlns:a16="http://schemas.microsoft.com/office/drawing/2014/main" id="{C0849A9C-AB13-83FA-D626-1A0319AD0E0F}"/>
              </a:ext>
            </a:extLst>
          </p:cNvPr>
          <p:cNvSpPr/>
          <p:nvPr/>
        </p:nvSpPr>
        <p:spPr>
          <a:xfrm>
            <a:off x="4039632" y="2714317"/>
            <a:ext cx="4141076" cy="3125606"/>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a:t>‘But you have good eye contact’</a:t>
            </a:r>
          </a:p>
          <a:p>
            <a:pPr algn="ctr"/>
            <a:endParaRPr lang="en-GB"/>
          </a:p>
        </p:txBody>
      </p:sp>
      <p:sp>
        <p:nvSpPr>
          <p:cNvPr id="6" name="Flowchart: Sequential Access Storage 5">
            <a:extLst>
              <a:ext uri="{FF2B5EF4-FFF2-40B4-BE49-F238E27FC236}">
                <a16:creationId xmlns:a16="http://schemas.microsoft.com/office/drawing/2014/main" id="{1677028C-87ED-22C7-948B-AF861A18808C}"/>
              </a:ext>
            </a:extLst>
          </p:cNvPr>
          <p:cNvSpPr/>
          <p:nvPr/>
        </p:nvSpPr>
        <p:spPr>
          <a:xfrm>
            <a:off x="7809314" y="3778422"/>
            <a:ext cx="4141076" cy="3125606"/>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dirty="0"/>
              <a:t>‘It’s not a big deal’</a:t>
            </a:r>
          </a:p>
          <a:p>
            <a:pPr algn="ctr"/>
            <a:endParaRPr lang="en-GB" dirty="0"/>
          </a:p>
        </p:txBody>
      </p:sp>
      <p:sp>
        <p:nvSpPr>
          <p:cNvPr id="7" name="Footer Placeholder 5">
            <a:extLst>
              <a:ext uri="{FF2B5EF4-FFF2-40B4-BE49-F238E27FC236}">
                <a16:creationId xmlns:a16="http://schemas.microsoft.com/office/drawing/2014/main" id="{CF6FF4FC-CDA8-B4C7-238B-7FA4F8D21A4A}"/>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3253540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85"/>
            <a:ext cx="12191391" cy="6857315"/>
          </a:xfrm>
          <a:prstGeom prst="rect">
            <a:avLst/>
          </a:prstGeom>
        </p:spPr>
      </p:pic>
      <p:sp>
        <p:nvSpPr>
          <p:cNvPr id="2" name="TextBox 1">
            <a:extLst>
              <a:ext uri="{FF2B5EF4-FFF2-40B4-BE49-F238E27FC236}">
                <a16:creationId xmlns:a16="http://schemas.microsoft.com/office/drawing/2014/main" id="{E9A3EB4D-D6FB-B34D-ECA7-2AF4BB0F42E1}"/>
              </a:ext>
            </a:extLst>
          </p:cNvPr>
          <p:cNvSpPr txBox="1"/>
          <p:nvPr/>
        </p:nvSpPr>
        <p:spPr>
          <a:xfrm>
            <a:off x="838201" y="345810"/>
            <a:ext cx="51205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008996"/>
                </a:solidFill>
                <a:ea typeface="+mj-ea"/>
                <a:cs typeface="+mj-cs"/>
              </a:rPr>
              <a:t>Anxiety in Education</a:t>
            </a:r>
          </a:p>
        </p:txBody>
      </p:sp>
      <p:sp>
        <p:nvSpPr>
          <p:cNvPr id="5" name="TextBox 4">
            <a:extLst>
              <a:ext uri="{FF2B5EF4-FFF2-40B4-BE49-F238E27FC236}">
                <a16:creationId xmlns:a16="http://schemas.microsoft.com/office/drawing/2014/main" id="{D0D41618-838C-70E3-9454-FF35F1461532}"/>
              </a:ext>
            </a:extLst>
          </p:cNvPr>
          <p:cNvSpPr txBox="1"/>
          <p:nvPr/>
        </p:nvSpPr>
        <p:spPr>
          <a:xfrm>
            <a:off x="838200" y="1498854"/>
            <a:ext cx="10368775" cy="4924425"/>
          </a:xfrm>
          <a:prstGeom prst="rect">
            <a:avLst/>
          </a:prstGeom>
          <a:noFill/>
        </p:spPr>
        <p:txBody>
          <a:bodyPr wrap="square">
            <a:spAutoFit/>
          </a:bodyPr>
          <a:lstStyle/>
          <a:p>
            <a:r>
              <a:rPr lang="en-GB" sz="2800" b="1" dirty="0">
                <a:solidFill>
                  <a:srgbClr val="008996"/>
                </a:solidFill>
              </a:rPr>
              <a:t>Anxiety</a:t>
            </a:r>
            <a:r>
              <a:rPr lang="en-GB" sz="2800" dirty="0">
                <a:solidFill>
                  <a:srgbClr val="008996"/>
                </a:solidFill>
              </a:rPr>
              <a:t> is a typical part of our everyday lives, it is okay to feel worried about starting a new school, getting ready to do an exam or performing at a school play. However persistent feelings of being worried and anxious that disrupt a child or young persons every-day life can be debilitating and stressful.</a:t>
            </a:r>
          </a:p>
          <a:p>
            <a:endParaRPr lang="en-GB" sz="2800" dirty="0">
              <a:solidFill>
                <a:srgbClr val="008996"/>
              </a:solidFill>
            </a:endParaRPr>
          </a:p>
          <a:p>
            <a:endParaRPr lang="en-GB" sz="2800" dirty="0">
              <a:solidFill>
                <a:srgbClr val="008996"/>
              </a:solidFill>
            </a:endParaRPr>
          </a:p>
          <a:p>
            <a:endParaRPr lang="en-GB" sz="2800" dirty="0">
              <a:solidFill>
                <a:srgbClr val="008996"/>
              </a:solidFill>
            </a:endParaRPr>
          </a:p>
          <a:p>
            <a:endParaRPr lang="en-GB" dirty="0"/>
          </a:p>
          <a:p>
            <a:endParaRPr lang="en-GB" dirty="0"/>
          </a:p>
          <a:p>
            <a:endParaRPr lang="en-GB" dirty="0"/>
          </a:p>
          <a:p>
            <a:endParaRPr lang="en-GB" dirty="0"/>
          </a:p>
          <a:p>
            <a:endParaRPr lang="en-GB" dirty="0"/>
          </a:p>
        </p:txBody>
      </p:sp>
      <p:pic>
        <p:nvPicPr>
          <p:cNvPr id="4" name="Picture 3" descr="Calculator and math tools on a surface">
            <a:extLst>
              <a:ext uri="{FF2B5EF4-FFF2-40B4-BE49-F238E27FC236}">
                <a16:creationId xmlns:a16="http://schemas.microsoft.com/office/drawing/2014/main" id="{2A99F9EC-7440-AF16-3AC4-13DD1B92A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3804616"/>
            <a:ext cx="4848923" cy="2836024"/>
          </a:xfrm>
          <a:prstGeom prst="rect">
            <a:avLst/>
          </a:prstGeom>
          <a:ln>
            <a:noFill/>
          </a:ln>
          <a:effectLst>
            <a:softEdge rad="112500"/>
          </a:effectLst>
        </p:spPr>
      </p:pic>
      <p:sp>
        <p:nvSpPr>
          <p:cNvPr id="3" name="Footer Placeholder 5">
            <a:extLst>
              <a:ext uri="{FF2B5EF4-FFF2-40B4-BE49-F238E27FC236}">
                <a16:creationId xmlns:a16="http://schemas.microsoft.com/office/drawing/2014/main" id="{4A809E8E-7C50-AFCD-131B-3FD17C031B91}"/>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3796396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7292"/>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667008" y="183752"/>
            <a:ext cx="11179412" cy="804836"/>
          </a:xfrm>
          <a:prstGeom prst="rect">
            <a:avLst/>
          </a:prstGeom>
          <a:noFill/>
        </p:spPr>
        <p:txBody>
          <a:bodyPr wrap="square" rtlCol="0">
            <a:spAutoFit/>
          </a:bodyPr>
          <a:lstStyle/>
          <a:p>
            <a:pPr algn="ctr">
              <a:lnSpc>
                <a:spcPts val="6000"/>
              </a:lnSpc>
            </a:pPr>
            <a:r>
              <a:rPr lang="en-GB" sz="4000" b="1"/>
              <a:t>Anxiety and Autism</a:t>
            </a:r>
          </a:p>
        </p:txBody>
      </p:sp>
      <p:sp>
        <p:nvSpPr>
          <p:cNvPr id="2" name="Flowchart: Sequential Access Storage 1">
            <a:extLst>
              <a:ext uri="{FF2B5EF4-FFF2-40B4-BE49-F238E27FC236}">
                <a16:creationId xmlns:a16="http://schemas.microsoft.com/office/drawing/2014/main" id="{059C5B8A-86F9-9E75-1381-7B89462F55F1}"/>
              </a:ext>
            </a:extLst>
          </p:cNvPr>
          <p:cNvSpPr/>
          <p:nvPr/>
        </p:nvSpPr>
        <p:spPr>
          <a:xfrm>
            <a:off x="321733" y="586170"/>
            <a:ext cx="4141076" cy="3125606"/>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t>Research suggests that up to </a:t>
            </a:r>
            <a:r>
              <a:rPr lang="en-GB" b="1"/>
              <a:t>85% </a:t>
            </a:r>
            <a:r>
              <a:rPr lang="en-GB"/>
              <a:t>of autistic individuals will suffer from anxiety. Whilst anxiety is not a part of the diagnostic criteria for autism, individuals with the condition have high levels of anxiety</a:t>
            </a:r>
          </a:p>
        </p:txBody>
      </p:sp>
      <p:sp>
        <p:nvSpPr>
          <p:cNvPr id="4" name="Flowchart: Sequential Access Storage 3">
            <a:extLst>
              <a:ext uri="{FF2B5EF4-FFF2-40B4-BE49-F238E27FC236}">
                <a16:creationId xmlns:a16="http://schemas.microsoft.com/office/drawing/2014/main" id="{3CFEA4E6-E4C6-6179-B6ED-808F3831477F}"/>
              </a:ext>
            </a:extLst>
          </p:cNvPr>
          <p:cNvSpPr/>
          <p:nvPr/>
        </p:nvSpPr>
        <p:spPr>
          <a:xfrm>
            <a:off x="4437110" y="988588"/>
            <a:ext cx="3820511" cy="3571680"/>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en-GB" b="0" i="0">
                <a:effectLst/>
                <a:latin typeface="Lato" panose="020F0502020204030203" pitchFamily="34" charset="0"/>
              </a:rPr>
              <a:t>A significant  number of children will suffer from </a:t>
            </a:r>
            <a:r>
              <a:rPr lang="en-GB" b="1" i="0">
                <a:effectLst/>
                <a:latin typeface="Lato" panose="020F0502020204030203" pitchFamily="34" charset="0"/>
              </a:rPr>
              <a:t>extreme anxiety</a:t>
            </a:r>
            <a:r>
              <a:rPr lang="en-GB" b="0" i="0">
                <a:effectLst/>
                <a:latin typeface="Lato" panose="020F0502020204030203" pitchFamily="34" charset="0"/>
              </a:rPr>
              <a:t>, this can affect not just the young person but family members too! </a:t>
            </a:r>
            <a:r>
              <a:rPr lang="en-GB">
                <a:latin typeface="Lato" panose="020F0502020204030203" pitchFamily="34" charset="0"/>
              </a:rPr>
              <a:t> Often, s</a:t>
            </a:r>
            <a:r>
              <a:rPr lang="en-GB" b="0" i="0">
                <a:effectLst/>
                <a:latin typeface="Lato" panose="020F0502020204030203" pitchFamily="34" charset="0"/>
              </a:rPr>
              <a:t>ome children are too anxious to attend school or social events.  </a:t>
            </a:r>
          </a:p>
        </p:txBody>
      </p:sp>
      <p:sp>
        <p:nvSpPr>
          <p:cNvPr id="5" name="Flowchart: Sequential Access Storage 4">
            <a:extLst>
              <a:ext uri="{FF2B5EF4-FFF2-40B4-BE49-F238E27FC236}">
                <a16:creationId xmlns:a16="http://schemas.microsoft.com/office/drawing/2014/main" id="{E02E9F15-6441-EDCE-E963-72E969CDF28D}"/>
              </a:ext>
            </a:extLst>
          </p:cNvPr>
          <p:cNvSpPr/>
          <p:nvPr/>
        </p:nvSpPr>
        <p:spPr>
          <a:xfrm>
            <a:off x="581865" y="4114194"/>
            <a:ext cx="3137338" cy="2397149"/>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ato" panose="020F0502020204030203" pitchFamily="34" charset="0"/>
                <a:ea typeface="+mn-ea"/>
                <a:cs typeface="+mn-cs"/>
              </a:rPr>
              <a:t>An autistic child is twice as likely as a neurotypical (non-autistic) child to experience anxiety.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
        <p:nvSpPr>
          <p:cNvPr id="6" name="Flowchart: Sequential Access Storage 5">
            <a:extLst>
              <a:ext uri="{FF2B5EF4-FFF2-40B4-BE49-F238E27FC236}">
                <a16:creationId xmlns:a16="http://schemas.microsoft.com/office/drawing/2014/main" id="{F40FAAD8-FD67-8C8A-F2CD-6738AE172518}"/>
              </a:ext>
            </a:extLst>
          </p:cNvPr>
          <p:cNvSpPr/>
          <p:nvPr/>
        </p:nvSpPr>
        <p:spPr>
          <a:xfrm>
            <a:off x="8476695" y="183752"/>
            <a:ext cx="3472501" cy="6554293"/>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en-GB">
                <a:latin typeface="Lato" panose="020F0502020204030203" pitchFamily="34" charset="0"/>
              </a:rPr>
              <a:t>According to Senior Clinical Psychologist Dr Jaqui Rodgers evidence suggests that when autistic people experience anxiety there may be some aspects of their experience that are different from anxiety as experienced by non-autistics (Kerns et al, 2014). </a:t>
            </a:r>
            <a:r>
              <a:rPr lang="en-GB" b="1">
                <a:latin typeface="Lato" panose="020F0502020204030203" pitchFamily="34" charset="0"/>
              </a:rPr>
              <a:t>There are 4 key areas that may especially relate to anxiety for autistic people:</a:t>
            </a:r>
          </a:p>
        </p:txBody>
      </p:sp>
      <p:sp>
        <p:nvSpPr>
          <p:cNvPr id="8" name="Flowchart: Sequential Access Storage 7">
            <a:extLst>
              <a:ext uri="{FF2B5EF4-FFF2-40B4-BE49-F238E27FC236}">
                <a16:creationId xmlns:a16="http://schemas.microsoft.com/office/drawing/2014/main" id="{5118253D-F19F-74A3-78D1-82ACC03C0916}"/>
              </a:ext>
            </a:extLst>
          </p:cNvPr>
          <p:cNvSpPr/>
          <p:nvPr/>
        </p:nvSpPr>
        <p:spPr>
          <a:xfrm>
            <a:off x="3815256" y="4340896"/>
            <a:ext cx="4897820" cy="2397149"/>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a:solidFill>
                  <a:prstClr val="black"/>
                </a:solidFill>
                <a:latin typeface="Lato" panose="020F0502020204030203" pitchFamily="34" charset="0"/>
              </a:rPr>
              <a:t>D</a:t>
            </a:r>
            <a:r>
              <a:rPr kumimoji="0" lang="en-GB" sz="1800" b="0" i="0" u="none" strike="noStrike" kern="1200" cap="none" spc="0" normalizeH="0" baseline="0" noProof="0" err="1">
                <a:ln>
                  <a:noFill/>
                </a:ln>
                <a:solidFill>
                  <a:prstClr val="black"/>
                </a:solidFill>
                <a:effectLst/>
                <a:uLnTx/>
                <a:uFillTx/>
                <a:latin typeface="Lato" panose="020F0502020204030203" pitchFamily="34" charset="0"/>
                <a:ea typeface="+mn-ea"/>
                <a:cs typeface="+mn-cs"/>
              </a:rPr>
              <a:t>ifficulty</a:t>
            </a:r>
            <a:r>
              <a:rPr kumimoji="0" lang="en-GB" sz="1800" b="0" i="0" u="none" strike="noStrike" kern="1200" cap="none" spc="0" normalizeH="0" baseline="0" noProof="0">
                <a:ln>
                  <a:noFill/>
                </a:ln>
                <a:solidFill>
                  <a:prstClr val="black"/>
                </a:solidFill>
                <a:effectLst/>
                <a:uLnTx/>
                <a:uFillTx/>
                <a:latin typeface="Lato" panose="020F0502020204030203" pitchFamily="34" charset="0"/>
                <a:ea typeface="+mn-ea"/>
                <a:cs typeface="+mn-cs"/>
              </a:rPr>
              <a:t> recognising emotions of self and others.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a:solidFill>
                  <a:prstClr val="black"/>
                </a:solidFill>
                <a:latin typeface="Lato" panose="020F0502020204030203" pitchFamily="34" charset="0"/>
              </a:rPr>
              <a:t>S</a:t>
            </a:r>
            <a:r>
              <a:rPr kumimoji="0" lang="en-GB" sz="1800" b="0" i="0" u="none" strike="noStrike" kern="1200" cap="none" spc="0" normalizeH="0" baseline="0" noProof="0" err="1">
                <a:ln>
                  <a:noFill/>
                </a:ln>
                <a:solidFill>
                  <a:prstClr val="black"/>
                </a:solidFill>
                <a:effectLst/>
                <a:uLnTx/>
                <a:uFillTx/>
                <a:latin typeface="Lato" panose="020F0502020204030203" pitchFamily="34" charset="0"/>
                <a:ea typeface="+mn-ea"/>
                <a:cs typeface="+mn-cs"/>
              </a:rPr>
              <a:t>ensory</a:t>
            </a:r>
            <a:r>
              <a:rPr kumimoji="0" lang="en-GB" sz="1800" b="0" i="0" u="none" strike="noStrike" kern="1200" cap="none" spc="0" normalizeH="0" baseline="0" noProof="0">
                <a:ln>
                  <a:noFill/>
                </a:ln>
                <a:solidFill>
                  <a:prstClr val="black"/>
                </a:solidFill>
                <a:effectLst/>
                <a:uLnTx/>
                <a:uFillTx/>
                <a:latin typeface="Lato" panose="020F0502020204030203" pitchFamily="34" charset="0"/>
                <a:ea typeface="+mn-ea"/>
                <a:cs typeface="+mn-cs"/>
              </a:rPr>
              <a:t> sensitivities.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a:solidFill>
                  <a:prstClr val="black"/>
                </a:solidFill>
                <a:latin typeface="Lato" panose="020F0502020204030203" pitchFamily="34" charset="0"/>
              </a:rPr>
              <a:t>D</a:t>
            </a:r>
            <a:r>
              <a:rPr kumimoji="0" lang="en-GB" sz="1800" b="0" i="0" u="none" strike="noStrike" kern="1200" cap="none" spc="0" normalizeH="0" baseline="0" noProof="0" err="1">
                <a:ln>
                  <a:noFill/>
                </a:ln>
                <a:solidFill>
                  <a:prstClr val="black"/>
                </a:solidFill>
                <a:effectLst/>
                <a:uLnTx/>
                <a:uFillTx/>
                <a:latin typeface="Lato" panose="020F0502020204030203" pitchFamily="34" charset="0"/>
                <a:ea typeface="+mn-ea"/>
                <a:cs typeface="+mn-cs"/>
              </a:rPr>
              <a:t>ifficulty</a:t>
            </a:r>
            <a:r>
              <a:rPr kumimoji="0" lang="en-GB" sz="1800" b="0" i="0" u="none" strike="noStrike" kern="1200" cap="none" spc="0" normalizeH="0" baseline="0" noProof="0">
                <a:ln>
                  <a:noFill/>
                </a:ln>
                <a:solidFill>
                  <a:prstClr val="black"/>
                </a:solidFill>
                <a:effectLst/>
                <a:uLnTx/>
                <a:uFillTx/>
                <a:latin typeface="Lato" panose="020F0502020204030203" pitchFamily="34" charset="0"/>
                <a:ea typeface="+mn-ea"/>
                <a:cs typeface="+mn-cs"/>
              </a:rPr>
              <a:t> with uncertainty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a:solidFill>
                  <a:prstClr val="black"/>
                </a:solidFill>
                <a:latin typeface="Lato" panose="020F0502020204030203" pitchFamily="34" charset="0"/>
              </a:rPr>
              <a:t>P</a:t>
            </a:r>
            <a:r>
              <a:rPr kumimoji="0" lang="en-GB" sz="1800" b="0" i="0" u="none" strike="noStrike" kern="1200" cap="none" spc="0" normalizeH="0" baseline="0" noProof="0" err="1">
                <a:ln>
                  <a:noFill/>
                </a:ln>
                <a:solidFill>
                  <a:prstClr val="black"/>
                </a:solidFill>
                <a:effectLst/>
                <a:uLnTx/>
                <a:uFillTx/>
                <a:latin typeface="Lato" panose="020F0502020204030203" pitchFamily="34" charset="0"/>
                <a:ea typeface="+mn-ea"/>
                <a:cs typeface="+mn-cs"/>
              </a:rPr>
              <a:t>erformance</a:t>
            </a:r>
            <a:r>
              <a:rPr kumimoji="0" lang="en-GB" sz="1800" b="0" i="0" u="none" strike="noStrike" kern="1200" cap="none" spc="0" normalizeH="0" baseline="0" noProof="0">
                <a:ln>
                  <a:noFill/>
                </a:ln>
                <a:solidFill>
                  <a:prstClr val="black"/>
                </a:solidFill>
                <a:effectLst/>
                <a:uLnTx/>
                <a:uFillTx/>
                <a:latin typeface="Lato" panose="020F0502020204030203" pitchFamily="34" charset="0"/>
                <a:ea typeface="+mn-ea"/>
                <a:cs typeface="+mn-cs"/>
              </a:rPr>
              <a:t> anxiety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5">
            <a:extLst>
              <a:ext uri="{FF2B5EF4-FFF2-40B4-BE49-F238E27FC236}">
                <a16:creationId xmlns:a16="http://schemas.microsoft.com/office/drawing/2014/main" id="{91B714DC-F982-7048-D3EB-1307E289B60B}"/>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2465058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C5913C-2CD2-4E09-8A48-2582422FF51F}"/>
              </a:ext>
            </a:extLst>
          </p:cNvPr>
          <p:cNvSpPr txBox="1"/>
          <p:nvPr/>
        </p:nvSpPr>
        <p:spPr>
          <a:xfrm>
            <a:off x="838201" y="345810"/>
            <a:ext cx="51205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008996"/>
                </a:solidFill>
                <a:ea typeface="+mj-ea"/>
                <a:cs typeface="+mj-cs"/>
              </a:rPr>
              <a:t>Anxiety and Autism in School</a:t>
            </a:r>
          </a:p>
        </p:txBody>
      </p:sp>
      <p:sp>
        <p:nvSpPr>
          <p:cNvPr id="3" name="TextBox 2">
            <a:extLst>
              <a:ext uri="{FF2B5EF4-FFF2-40B4-BE49-F238E27FC236}">
                <a16:creationId xmlns:a16="http://schemas.microsoft.com/office/drawing/2014/main" id="{A83EB44B-48C3-1CF0-82EA-432A0DA5D7CD}"/>
              </a:ext>
            </a:extLst>
          </p:cNvPr>
          <p:cNvSpPr txBox="1"/>
          <p:nvPr/>
        </p:nvSpPr>
        <p:spPr>
          <a:xfrm>
            <a:off x="491655" y="2924306"/>
            <a:ext cx="9554974"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u="sng" dirty="0"/>
              <a:t>Identifying areas of difficulty in School</a:t>
            </a:r>
            <a:endParaRPr lang="en-US" sz="1500" u="sng" dirty="0"/>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200" dirty="0"/>
              <a:t>School is the place where autistic CYP will experience the most potential change.</a:t>
            </a:r>
          </a:p>
          <a:p>
            <a:pPr marL="285750" indent="-228600">
              <a:lnSpc>
                <a:spcPct val="90000"/>
              </a:lnSpc>
              <a:spcAft>
                <a:spcPts val="600"/>
              </a:spcAft>
              <a:buFont typeface="Arial" panose="020B0604020202020204" pitchFamily="34" charset="0"/>
              <a:buChar char="•"/>
            </a:pPr>
            <a:r>
              <a:rPr lang="en-US" sz="2200" dirty="0"/>
              <a:t>School environment is where they will have the least amount of control</a:t>
            </a:r>
          </a:p>
          <a:p>
            <a:pPr marL="285750" indent="-228600">
              <a:lnSpc>
                <a:spcPct val="90000"/>
              </a:lnSpc>
              <a:spcAft>
                <a:spcPts val="600"/>
              </a:spcAft>
              <a:buFont typeface="Arial" panose="020B0604020202020204" pitchFamily="34" charset="0"/>
              <a:buChar char="•"/>
            </a:pPr>
            <a:r>
              <a:rPr lang="en-US" sz="2200" dirty="0"/>
              <a:t>Limited or no choice(s) about who, what and when?</a:t>
            </a:r>
          </a:p>
          <a:p>
            <a:pPr marL="285750" indent="-228600">
              <a:lnSpc>
                <a:spcPct val="90000"/>
              </a:lnSpc>
              <a:spcAft>
                <a:spcPts val="600"/>
              </a:spcAft>
              <a:buFont typeface="Arial" panose="020B0604020202020204" pitchFamily="34" charset="0"/>
              <a:buChar char="•"/>
            </a:pPr>
            <a:r>
              <a:rPr lang="en-US" sz="2200" dirty="0"/>
              <a:t>The school environment may not be conducive and many autistic CYP who experience sensory difficulties struggle to get through the typical school day</a:t>
            </a:r>
          </a:p>
          <a:p>
            <a:pPr marL="285750" indent="-228600">
              <a:lnSpc>
                <a:spcPct val="90000"/>
              </a:lnSpc>
              <a:spcAft>
                <a:spcPts val="600"/>
              </a:spcAft>
              <a:buFont typeface="Arial" panose="020B0604020202020204" pitchFamily="34" charset="0"/>
              <a:buChar char="•"/>
            </a:pPr>
            <a:r>
              <a:rPr lang="en-US" sz="2200" dirty="0"/>
              <a:t>Play time at school can also be a stressor and induce further anxiety.</a:t>
            </a:r>
          </a:p>
          <a:p>
            <a:pPr marL="285750"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endParaRPr lang="en-US" sz="1500" dirty="0"/>
          </a:p>
        </p:txBody>
      </p:sp>
      <p:sp>
        <p:nvSpPr>
          <p:cNvPr id="22" name="Oval 2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rotWithShape="1">
          <a:blip r:embed="rId3">
            <a:extLst>
              <a:ext uri="{28A0092B-C50C-407E-A947-70E740481C1C}">
                <a14:useLocalDpi xmlns:a14="http://schemas.microsoft.com/office/drawing/2010/main" val="0"/>
              </a:ext>
            </a:extLst>
          </a:blip>
          <a:srcRect l="41564" r="1" b="1"/>
          <a:stretch/>
        </p:blipFill>
        <p:spPr>
          <a:xfrm>
            <a:off x="9501352" y="3908178"/>
            <a:ext cx="2690648" cy="2727540"/>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4" name="Arc 2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descr="Young girl reading a book">
            <a:extLst>
              <a:ext uri="{FF2B5EF4-FFF2-40B4-BE49-F238E27FC236}">
                <a16:creationId xmlns:a16="http://schemas.microsoft.com/office/drawing/2014/main" id="{C97F17B0-F937-52A2-FFE8-2A6397A61E57}"/>
              </a:ext>
            </a:extLst>
          </p:cNvPr>
          <p:cNvPicPr>
            <a:picLocks noChangeAspect="1"/>
          </p:cNvPicPr>
          <p:nvPr/>
        </p:nvPicPr>
        <p:blipFill rotWithShape="1">
          <a:blip r:embed="rId4">
            <a:extLst>
              <a:ext uri="{28A0092B-C50C-407E-A947-70E740481C1C}">
                <a14:useLocalDpi xmlns:a14="http://schemas.microsoft.com/office/drawing/2010/main" val="0"/>
              </a:ext>
            </a:extLst>
          </a:blip>
          <a:srcRect l="1616" r="20288"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Footer Placeholder 5">
            <a:extLst>
              <a:ext uri="{FF2B5EF4-FFF2-40B4-BE49-F238E27FC236}">
                <a16:creationId xmlns:a16="http://schemas.microsoft.com/office/drawing/2014/main" id="{503ACEAE-BA6C-C9A8-F627-277FA53E65E9}"/>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1105963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 y="685"/>
            <a:ext cx="12191391" cy="6857315"/>
          </a:xfrm>
          <a:prstGeom prst="rect">
            <a:avLst/>
          </a:prstGeom>
        </p:spPr>
      </p:pic>
      <p:sp>
        <p:nvSpPr>
          <p:cNvPr id="2" name="TextBox 1">
            <a:extLst>
              <a:ext uri="{FF2B5EF4-FFF2-40B4-BE49-F238E27FC236}">
                <a16:creationId xmlns:a16="http://schemas.microsoft.com/office/drawing/2014/main" id="{E9A3EB4D-D6FB-B34D-ECA7-2AF4BB0F42E1}"/>
              </a:ext>
            </a:extLst>
          </p:cNvPr>
          <p:cNvSpPr txBox="1"/>
          <p:nvPr/>
        </p:nvSpPr>
        <p:spPr>
          <a:xfrm>
            <a:off x="838200" y="345810"/>
            <a:ext cx="10607565" cy="635979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ea typeface="+mj-ea"/>
              <a:cs typeface="+mj-cs"/>
            </a:endParaRPr>
          </a:p>
          <a:p>
            <a:pPr>
              <a:lnSpc>
                <a:spcPct val="90000"/>
              </a:lnSpc>
              <a:spcBef>
                <a:spcPct val="0"/>
              </a:spcBef>
              <a:spcAft>
                <a:spcPts val="600"/>
              </a:spcAft>
            </a:pPr>
            <a:r>
              <a:rPr lang="en-US" sz="4400" b="1" dirty="0">
                <a:solidFill>
                  <a:srgbClr val="008996"/>
                </a:solidFill>
                <a:ea typeface="+mj-ea"/>
                <a:cs typeface="+mj-cs"/>
              </a:rPr>
              <a:t>A ‘different view of the world’</a:t>
            </a:r>
          </a:p>
          <a:p>
            <a:pPr>
              <a:lnSpc>
                <a:spcPct val="90000"/>
              </a:lnSpc>
              <a:spcBef>
                <a:spcPct val="0"/>
              </a:spcBef>
              <a:spcAft>
                <a:spcPts val="600"/>
              </a:spcAft>
            </a:pPr>
            <a:endParaRPr lang="en-US" sz="4400" b="1" dirty="0">
              <a:ea typeface="+mj-ea"/>
              <a:cs typeface="+mj-cs"/>
            </a:endParaRPr>
          </a:p>
          <a:p>
            <a:pPr>
              <a:lnSpc>
                <a:spcPct val="90000"/>
              </a:lnSpc>
              <a:spcBef>
                <a:spcPct val="0"/>
              </a:spcBef>
              <a:spcAft>
                <a:spcPts val="600"/>
              </a:spcAft>
            </a:pPr>
            <a:r>
              <a:rPr lang="en-US" sz="2800" dirty="0">
                <a:ea typeface="+mj-ea"/>
                <a:cs typeface="+mj-cs"/>
              </a:rPr>
              <a:t>Imagine not knowing what the ‘rules’ are and only ‘knowing’ they exist when you get them wrong? or</a:t>
            </a:r>
          </a:p>
          <a:p>
            <a:pPr>
              <a:lnSpc>
                <a:spcPct val="90000"/>
              </a:lnSpc>
              <a:spcBef>
                <a:spcPct val="0"/>
              </a:spcBef>
              <a:spcAft>
                <a:spcPts val="600"/>
              </a:spcAft>
            </a:pPr>
            <a:r>
              <a:rPr lang="en-US" sz="2800" dirty="0">
                <a:ea typeface="+mj-ea"/>
                <a:cs typeface="+mj-cs"/>
              </a:rPr>
              <a:t>Imagine a world which sometimes makes no ‘logical’ sense and where there seems to be no functional reasoning.</a:t>
            </a:r>
          </a:p>
          <a:p>
            <a:pPr>
              <a:lnSpc>
                <a:spcPct val="90000"/>
              </a:lnSpc>
              <a:spcBef>
                <a:spcPct val="0"/>
              </a:spcBef>
              <a:spcAft>
                <a:spcPts val="600"/>
              </a:spcAft>
            </a:pPr>
            <a:endParaRPr lang="en-US" sz="2800" dirty="0">
              <a:ea typeface="+mj-ea"/>
              <a:cs typeface="+mj-cs"/>
            </a:endParaRPr>
          </a:p>
          <a:p>
            <a:pPr>
              <a:lnSpc>
                <a:spcPct val="90000"/>
              </a:lnSpc>
              <a:spcBef>
                <a:spcPct val="0"/>
              </a:spcBef>
              <a:spcAft>
                <a:spcPts val="600"/>
              </a:spcAft>
            </a:pPr>
            <a:r>
              <a:rPr lang="en-US" sz="2800" dirty="0">
                <a:ea typeface="+mj-ea"/>
                <a:cs typeface="+mj-cs"/>
              </a:rPr>
              <a:t>Not knowing what the rules are, what is happening?, what will happen next? and why we do something must be confusing to the CYP with autism and anxiety inducing.</a:t>
            </a:r>
            <a:endParaRPr lang="en-US" dirty="0">
              <a:ea typeface="+mj-ea"/>
              <a:cs typeface="+mj-cs"/>
            </a:endParaRPr>
          </a:p>
          <a:p>
            <a:pPr>
              <a:lnSpc>
                <a:spcPct val="90000"/>
              </a:lnSpc>
              <a:spcBef>
                <a:spcPct val="0"/>
              </a:spcBef>
              <a:spcAft>
                <a:spcPts val="600"/>
              </a:spcAft>
            </a:pPr>
            <a:endParaRPr lang="en-US" dirty="0">
              <a:ea typeface="+mj-ea"/>
              <a:cs typeface="+mj-cs"/>
            </a:endParaRPr>
          </a:p>
          <a:p>
            <a:pPr>
              <a:lnSpc>
                <a:spcPct val="90000"/>
              </a:lnSpc>
              <a:spcBef>
                <a:spcPct val="0"/>
              </a:spcBef>
              <a:spcAft>
                <a:spcPts val="600"/>
              </a:spcAft>
            </a:pPr>
            <a:endParaRPr lang="en-US" b="1" dirty="0">
              <a:ea typeface="+mj-ea"/>
              <a:cs typeface="+mj-cs"/>
            </a:endParaRPr>
          </a:p>
          <a:p>
            <a:pPr>
              <a:lnSpc>
                <a:spcPct val="90000"/>
              </a:lnSpc>
              <a:spcBef>
                <a:spcPct val="0"/>
              </a:spcBef>
              <a:spcAft>
                <a:spcPts val="600"/>
              </a:spcAft>
            </a:pPr>
            <a:endParaRPr lang="en-US" sz="4400" b="1" kern="1200" dirty="0">
              <a:solidFill>
                <a:schemeClr val="tx1"/>
              </a:solidFill>
              <a:latin typeface="+mj-lt"/>
              <a:ea typeface="+mj-ea"/>
              <a:cs typeface="+mj-cs"/>
            </a:endParaRPr>
          </a:p>
          <a:p>
            <a:pPr>
              <a:lnSpc>
                <a:spcPct val="90000"/>
              </a:lnSpc>
              <a:spcBef>
                <a:spcPct val="0"/>
              </a:spcBef>
              <a:spcAft>
                <a:spcPts val="600"/>
              </a:spcAft>
            </a:pPr>
            <a:endParaRPr lang="en-US" sz="4400" b="1" kern="1200" dirty="0">
              <a:solidFill>
                <a:schemeClr val="tx1"/>
              </a:solidFill>
              <a:latin typeface="+mj-lt"/>
              <a:ea typeface="+mj-ea"/>
              <a:cs typeface="+mj-cs"/>
            </a:endParaRPr>
          </a:p>
        </p:txBody>
      </p:sp>
      <p:sp>
        <p:nvSpPr>
          <p:cNvPr id="3" name="Footer Placeholder 5">
            <a:extLst>
              <a:ext uri="{FF2B5EF4-FFF2-40B4-BE49-F238E27FC236}">
                <a16:creationId xmlns:a16="http://schemas.microsoft.com/office/drawing/2014/main" id="{53F3337B-5FAE-928E-BC0D-CA32537E494C}"/>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972887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 covering face">
            <a:extLst>
              <a:ext uri="{FF2B5EF4-FFF2-40B4-BE49-F238E27FC236}">
                <a16:creationId xmlns:a16="http://schemas.microsoft.com/office/drawing/2014/main" id="{FA69D033-633D-D7D4-0FF0-8B88427503E1}"/>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4869-9B38-B982-0405-D4ED32B3BB57}"/>
              </a:ext>
            </a:extLst>
          </p:cNvPr>
          <p:cNvSpPr>
            <a:spLocks noGrp="1"/>
          </p:cNvSpPr>
          <p:nvPr>
            <p:ph type="title"/>
          </p:nvPr>
        </p:nvSpPr>
        <p:spPr>
          <a:xfrm>
            <a:off x="503664" y="385278"/>
            <a:ext cx="4257907" cy="984174"/>
          </a:xfrm>
        </p:spPr>
        <p:txBody>
          <a:bodyPr>
            <a:normAutofit/>
          </a:bodyPr>
          <a:lstStyle/>
          <a:p>
            <a:r>
              <a:rPr lang="en-GB" sz="4000" b="1">
                <a:solidFill>
                  <a:srgbClr val="008996"/>
                </a:solidFill>
                <a:latin typeface="+mn-lt"/>
              </a:rPr>
              <a:t>Anxiety ‘build up’!</a:t>
            </a:r>
          </a:p>
        </p:txBody>
      </p:sp>
      <p:sp>
        <p:nvSpPr>
          <p:cNvPr id="3" name="Content Placeholder 2">
            <a:extLst>
              <a:ext uri="{FF2B5EF4-FFF2-40B4-BE49-F238E27FC236}">
                <a16:creationId xmlns:a16="http://schemas.microsoft.com/office/drawing/2014/main" id="{26A31481-2101-5B06-6139-7D1C895C71F4}"/>
              </a:ext>
            </a:extLst>
          </p:cNvPr>
          <p:cNvSpPr>
            <a:spLocks noGrp="1"/>
          </p:cNvSpPr>
          <p:nvPr>
            <p:ph idx="1"/>
          </p:nvPr>
        </p:nvSpPr>
        <p:spPr>
          <a:xfrm>
            <a:off x="503664" y="1604344"/>
            <a:ext cx="4726258" cy="4998611"/>
          </a:xfrm>
        </p:spPr>
        <p:txBody>
          <a:bodyPr>
            <a:normAutofit lnSpcReduction="10000"/>
          </a:bodyPr>
          <a:lstStyle/>
          <a:p>
            <a:pPr marL="0" marR="0" lvl="0" indent="0" defTabSz="914400" rtl="0" eaLnBrk="1" fontAlgn="auto" latinLnBrk="0" hangingPunct="1">
              <a:spcBef>
                <a:spcPct val="0"/>
              </a:spcBef>
              <a:spcAft>
                <a:spcPts val="60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mn-cs"/>
              </a:rPr>
              <a:t>Young people on the autism spectrum will demonstrate their anxiety in different ways from ‘shut-downs’ and silence to melt-downs which once started can go on for hours.</a:t>
            </a:r>
          </a:p>
          <a:p>
            <a:pPr marL="0" marR="0" lvl="0" indent="0" defTabSz="914400" rtl="0" eaLnBrk="1" fontAlgn="auto" latinLnBrk="0" hangingPunct="1">
              <a:spcBef>
                <a:spcPct val="0"/>
              </a:spcBef>
              <a:spcAft>
                <a:spcPts val="600"/>
              </a:spcAft>
              <a:buClrTx/>
              <a:buSzTx/>
              <a:buFontTx/>
              <a:buNone/>
              <a:tabLst/>
              <a:defRPr/>
            </a:pPr>
            <a:endParaRPr kumimoji="0" lang="en-US" sz="2000" b="0" i="0" u="none" strike="noStrike" kern="1200" cap="none" spc="0" normalizeH="0" baseline="0" noProof="0">
              <a:ln>
                <a:noFill/>
              </a:ln>
              <a:effectLst/>
              <a:uLnTx/>
              <a:uFillTx/>
              <a:latin typeface="Calibri" panose="020F0502020204030204"/>
              <a:ea typeface="+mn-ea"/>
              <a:cs typeface="+mn-cs"/>
            </a:endParaRPr>
          </a:p>
          <a:p>
            <a:pPr marL="0" marR="0" lvl="0" indent="0" defTabSz="914400" rtl="0" eaLnBrk="1" fontAlgn="auto" latinLnBrk="0" hangingPunct="1">
              <a:spcBef>
                <a:spcPct val="0"/>
              </a:spcBef>
              <a:spcAft>
                <a:spcPts val="60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mn-cs"/>
              </a:rPr>
              <a:t>Often a culmination of events can trigger anxious behaviour, some of these could be:</a:t>
            </a:r>
          </a:p>
          <a:p>
            <a:pPr marL="0" marR="0" lvl="0" indent="0" defTabSz="914400" rtl="0" eaLnBrk="1" fontAlgn="auto" latinLnBrk="0" hangingPunct="1">
              <a:spcBef>
                <a:spcPct val="0"/>
              </a:spcBef>
              <a:spcAft>
                <a:spcPts val="600"/>
              </a:spcAft>
              <a:buClrTx/>
              <a:buSzTx/>
              <a:buFontTx/>
              <a:buNone/>
              <a:tabLst/>
              <a:defRPr/>
            </a:pPr>
            <a:endParaRPr kumimoji="0" lang="en-US" sz="2000" b="1" i="0" u="none" strike="noStrike" kern="1200" cap="none" spc="0" normalizeH="0" baseline="0" noProof="0">
              <a:ln>
                <a:noFill/>
              </a:ln>
              <a:effectLst/>
              <a:uLnTx/>
              <a:uFillTx/>
              <a:latin typeface="Calibri" panose="020F0502020204030204"/>
              <a:ea typeface="+mn-ea"/>
              <a:cs typeface="+mn-cs"/>
            </a:endParaRPr>
          </a:p>
          <a:p>
            <a:pPr marL="342900" marR="0" lvl="0" indent="-342900" defTabSz="914400" rtl="0" eaLnBrk="1" fontAlgn="auto" latinLnBrk="0" hangingPunct="1">
              <a:spcBef>
                <a:spcPct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8996"/>
                </a:solidFill>
                <a:effectLst/>
                <a:uLnTx/>
                <a:uFillTx/>
                <a:latin typeface="Calibri" panose="020F0502020204030204"/>
                <a:ea typeface="+mn-ea"/>
                <a:cs typeface="+mn-cs"/>
              </a:rPr>
              <a:t>Bus/taxi is late for school </a:t>
            </a:r>
          </a:p>
          <a:p>
            <a:pPr marL="342900" marR="0" lvl="0" indent="-342900" defTabSz="914400" rtl="0" eaLnBrk="1" fontAlgn="auto" latinLnBrk="0" hangingPunct="1">
              <a:spcBef>
                <a:spcPct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8996"/>
                </a:solidFill>
                <a:effectLst/>
                <a:uLnTx/>
                <a:uFillTx/>
                <a:latin typeface="Calibri" panose="020F0502020204030204"/>
                <a:ea typeface="+mn-ea"/>
                <a:cs typeface="+mn-cs"/>
              </a:rPr>
              <a:t>Forgot their lunch at home or lunch menu at school has a last-minute change</a:t>
            </a:r>
          </a:p>
          <a:p>
            <a:pPr marL="342900" marR="0" lvl="0" indent="-342900" defTabSz="914400" rtl="0" eaLnBrk="1" fontAlgn="auto" latinLnBrk="0" hangingPunct="1">
              <a:spcBef>
                <a:spcPct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8996"/>
                </a:solidFill>
                <a:effectLst/>
                <a:uLnTx/>
                <a:uFillTx/>
                <a:latin typeface="Calibri" panose="020F0502020204030204"/>
                <a:ea typeface="+mn-ea"/>
                <a:cs typeface="+mn-cs"/>
              </a:rPr>
              <a:t>Different teaching assistant today!</a:t>
            </a:r>
          </a:p>
          <a:p>
            <a:pPr marL="342900" marR="0" lvl="0" indent="-342900" defTabSz="914400" rtl="0" eaLnBrk="1" fontAlgn="auto" latinLnBrk="0" hangingPunct="1">
              <a:spcBef>
                <a:spcPct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8996"/>
                </a:solidFill>
                <a:effectLst/>
                <a:uLnTx/>
                <a:uFillTx/>
                <a:latin typeface="Calibri" panose="020F0502020204030204"/>
                <a:ea typeface="+mn-ea"/>
                <a:cs typeface="+mn-cs"/>
              </a:rPr>
              <a:t>Wet ‘indoor’ play today as its raining during play-time</a:t>
            </a:r>
          </a:p>
          <a:p>
            <a:endParaRPr lang="en-GB" sz="1400"/>
          </a:p>
        </p:txBody>
      </p:sp>
      <p:sp>
        <p:nvSpPr>
          <p:cNvPr id="4" name="Footer Placeholder 5">
            <a:extLst>
              <a:ext uri="{FF2B5EF4-FFF2-40B4-BE49-F238E27FC236}">
                <a16:creationId xmlns:a16="http://schemas.microsoft.com/office/drawing/2014/main" id="{8D7CF0B4-1160-67CB-4415-C0A252CBC8A6}"/>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1397473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9BE9-F6B4-00AC-CFE3-3E77F158AB92}"/>
              </a:ext>
            </a:extLst>
          </p:cNvPr>
          <p:cNvSpPr>
            <a:spLocks noGrp="1"/>
          </p:cNvSpPr>
          <p:nvPr>
            <p:ph type="title"/>
          </p:nvPr>
        </p:nvSpPr>
        <p:spPr>
          <a:xfrm>
            <a:off x="838200" y="365125"/>
            <a:ext cx="10515600" cy="559549"/>
          </a:xfrm>
        </p:spPr>
        <p:txBody>
          <a:bodyPr>
            <a:noAutofit/>
          </a:bodyPr>
          <a:lstStyle/>
          <a:p>
            <a:pPr algn="ctr"/>
            <a:r>
              <a:rPr lang="en-GB" sz="3600" b="1" dirty="0">
                <a:solidFill>
                  <a:srgbClr val="008996"/>
                </a:solidFill>
                <a:latin typeface="+mn-lt"/>
              </a:rPr>
              <a:t>Autism and masking</a:t>
            </a:r>
          </a:p>
        </p:txBody>
      </p:sp>
      <p:sp>
        <p:nvSpPr>
          <p:cNvPr id="3" name="Content Placeholder 2">
            <a:extLst>
              <a:ext uri="{FF2B5EF4-FFF2-40B4-BE49-F238E27FC236}">
                <a16:creationId xmlns:a16="http://schemas.microsoft.com/office/drawing/2014/main" id="{B2D88502-BA9C-60C1-6D74-80D2FD5B3DC2}"/>
              </a:ext>
            </a:extLst>
          </p:cNvPr>
          <p:cNvSpPr>
            <a:spLocks noGrp="1"/>
          </p:cNvSpPr>
          <p:nvPr>
            <p:ph idx="1"/>
          </p:nvPr>
        </p:nvSpPr>
        <p:spPr>
          <a:xfrm>
            <a:off x="632717" y="924675"/>
            <a:ext cx="10515600" cy="5763802"/>
          </a:xfrm>
        </p:spPr>
        <p:txBody>
          <a:bodyPr>
            <a:normAutofit fontScale="25000" lnSpcReduction="20000"/>
          </a:bodyPr>
          <a:lstStyle/>
          <a:p>
            <a:pPr marL="0" indent="0">
              <a:buNone/>
            </a:pPr>
            <a:r>
              <a:rPr lang="en-GB" sz="11200" b="1" dirty="0">
                <a:solidFill>
                  <a:srgbClr val="008996"/>
                </a:solidFill>
              </a:rPr>
              <a:t>Q: </a:t>
            </a:r>
            <a:r>
              <a:rPr lang="en-GB" sz="11200" dirty="0">
                <a:solidFill>
                  <a:srgbClr val="008996"/>
                </a:solidFill>
              </a:rPr>
              <a:t>What is masking?	</a:t>
            </a:r>
          </a:p>
          <a:p>
            <a:pPr marL="0" indent="0">
              <a:lnSpc>
                <a:spcPct val="170000"/>
              </a:lnSpc>
              <a:buNone/>
            </a:pPr>
            <a:r>
              <a:rPr lang="en-GB" sz="8000" b="1" dirty="0"/>
              <a:t>A: </a:t>
            </a:r>
            <a:r>
              <a:rPr lang="en-GB" sz="8000" dirty="0"/>
              <a:t>To ‘mask’ or to ‘camouflage’ means to hide or disguise parts of oneself to better fit in with those around you. It is an unconscious strategy all humans develop whilst growing up -to connect with those around us. (NAS, 2022).</a:t>
            </a:r>
          </a:p>
          <a:p>
            <a:pPr>
              <a:buFont typeface="Wingdings" panose="05000000000000000000" pitchFamily="2" charset="2"/>
              <a:buChar char="ü"/>
            </a:pPr>
            <a:r>
              <a:rPr lang="en-GB" sz="8000" dirty="0"/>
              <a:t>Mimicking others to ‘fit in’, this includes non-verbal behaviours</a:t>
            </a:r>
          </a:p>
          <a:p>
            <a:pPr>
              <a:buFont typeface="Wingdings" panose="05000000000000000000" pitchFamily="2" charset="2"/>
              <a:buChar char="ü"/>
            </a:pPr>
            <a:r>
              <a:rPr lang="en-GB" sz="8000" dirty="0"/>
              <a:t>Developing social scripts to get through social situations</a:t>
            </a:r>
          </a:p>
          <a:p>
            <a:pPr>
              <a:buFont typeface="Wingdings" panose="05000000000000000000" pitchFamily="2" charset="2"/>
              <a:buChar char="ü"/>
            </a:pPr>
            <a:r>
              <a:rPr lang="en-GB" sz="8000" dirty="0"/>
              <a:t>Self-soothing, stimming, repetitive behaviours</a:t>
            </a:r>
          </a:p>
          <a:p>
            <a:endParaRPr lang="en-GB" sz="8000" dirty="0"/>
          </a:p>
          <a:p>
            <a:pPr marL="0" indent="0">
              <a:buNone/>
            </a:pPr>
            <a:r>
              <a:rPr lang="en-GB" sz="11200" b="1" dirty="0">
                <a:solidFill>
                  <a:srgbClr val="008996"/>
                </a:solidFill>
              </a:rPr>
              <a:t>Q: </a:t>
            </a:r>
            <a:r>
              <a:rPr lang="en-GB" sz="11200" dirty="0">
                <a:solidFill>
                  <a:srgbClr val="008996"/>
                </a:solidFill>
              </a:rPr>
              <a:t>Why mask?</a:t>
            </a:r>
          </a:p>
          <a:p>
            <a:pPr marL="0" indent="0">
              <a:buNone/>
            </a:pPr>
            <a:endParaRPr lang="en-GB" sz="8000" dirty="0">
              <a:solidFill>
                <a:srgbClr val="008996"/>
              </a:solidFill>
            </a:endParaRPr>
          </a:p>
          <a:p>
            <a:pPr>
              <a:buFont typeface="Wingdings" panose="05000000000000000000" pitchFamily="2" charset="2"/>
              <a:buChar char="ü"/>
            </a:pPr>
            <a:r>
              <a:rPr lang="en-GB" sz="8000" dirty="0"/>
              <a:t>To avoid the need to be seen as someone different, to ‘fit in’ with others avoiding judgement and prejudice</a:t>
            </a:r>
          </a:p>
          <a:p>
            <a:pPr>
              <a:buFont typeface="Wingdings" panose="05000000000000000000" pitchFamily="2" charset="2"/>
              <a:buChar char="ü"/>
            </a:pPr>
            <a:r>
              <a:rPr lang="en-GB" sz="8000" dirty="0"/>
              <a:t>Masking can help the autistic individual to cope with or repress certain behaviours that others may find unusual or different.</a:t>
            </a:r>
          </a:p>
          <a:p>
            <a:pPr>
              <a:buFont typeface="Wingdings" panose="05000000000000000000" pitchFamily="2" charset="2"/>
              <a:buChar char="ü"/>
            </a:pPr>
            <a:r>
              <a:rPr lang="en-GB" sz="8000" dirty="0"/>
              <a:t>Girls tend to mask as they are more socially inclined to have a ‘need’ to ‘fit in’ with their peers</a:t>
            </a:r>
          </a:p>
          <a:p>
            <a:pPr marL="0" indent="0">
              <a:buNone/>
            </a:pPr>
            <a:endParaRPr lang="en-GB" sz="4000" dirty="0"/>
          </a:p>
          <a:p>
            <a:pPr marL="0" indent="0">
              <a:buNone/>
            </a:pPr>
            <a:endParaRPr lang="en-GB" dirty="0"/>
          </a:p>
          <a:p>
            <a:pPr marL="0" indent="0">
              <a:buNone/>
            </a:pPr>
            <a:r>
              <a:rPr lang="en-GB" dirty="0"/>
              <a:t> </a:t>
            </a:r>
          </a:p>
        </p:txBody>
      </p:sp>
      <p:sp>
        <p:nvSpPr>
          <p:cNvPr id="4" name="Footer Placeholder 5">
            <a:extLst>
              <a:ext uri="{FF2B5EF4-FFF2-40B4-BE49-F238E27FC236}">
                <a16:creationId xmlns:a16="http://schemas.microsoft.com/office/drawing/2014/main" id="{E2B1B70B-36CC-5F36-543C-5379B1BD6C6A}"/>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245696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oman thinking in bed">
            <a:extLst>
              <a:ext uri="{FF2B5EF4-FFF2-40B4-BE49-F238E27FC236}">
                <a16:creationId xmlns:a16="http://schemas.microsoft.com/office/drawing/2014/main" id="{9A3117B5-2FE9-CFDC-8B6C-C57C161A5C70}"/>
              </a:ext>
            </a:extLst>
          </p:cNvPr>
          <p:cNvPicPr>
            <a:picLocks noChangeAspect="1"/>
          </p:cNvPicPr>
          <p:nvPr/>
        </p:nvPicPr>
        <p:blipFill rotWithShape="1">
          <a:blip r:embed="rId3">
            <a:extLst>
              <a:ext uri="{28A0092B-C50C-407E-A947-70E740481C1C}">
                <a14:useLocalDpi xmlns:a14="http://schemas.microsoft.com/office/drawing/2010/main" val="0"/>
              </a:ext>
            </a:extLst>
          </a:blip>
          <a:srcRect l="19909" r="20757" b="-1"/>
          <a:stretch/>
        </p:blipFill>
        <p:spPr>
          <a:xfrm>
            <a:off x="-1" y="10"/>
            <a:ext cx="6096001" cy="6857990"/>
          </a:xfrm>
          <a:prstGeom prst="rect">
            <a:avLst/>
          </a:prstGeom>
        </p:spPr>
      </p:pic>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rotWithShape="1">
          <a:blip r:embed="rId4">
            <a:extLst>
              <a:ext uri="{28A0092B-C50C-407E-A947-70E740481C1C}">
                <a14:useLocalDpi xmlns:a14="http://schemas.microsoft.com/office/drawing/2010/main" val="0"/>
              </a:ext>
            </a:extLst>
          </a:blip>
          <a:srcRect l="46533" r="3479"/>
          <a:stretch/>
        </p:blipFill>
        <p:spPr>
          <a:xfrm>
            <a:off x="6094476" y="10"/>
            <a:ext cx="6094477" cy="6857990"/>
          </a:xfrm>
          <a:prstGeom prst="rect">
            <a:avLst/>
          </a:prstGeom>
        </p:spPr>
      </p:pic>
      <p:sp>
        <p:nvSpPr>
          <p:cNvPr id="19" name="Rectangle 18">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A3EB4D-D6FB-B34D-ECA7-2AF4BB0F42E1}"/>
              </a:ext>
            </a:extLst>
          </p:cNvPr>
          <p:cNvSpPr txBox="1"/>
          <p:nvPr/>
        </p:nvSpPr>
        <p:spPr>
          <a:xfrm>
            <a:off x="404553" y="4337824"/>
            <a:ext cx="11259623" cy="114170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200" b="1">
                <a:solidFill>
                  <a:schemeClr val="bg1"/>
                </a:solidFill>
                <a:latin typeface="+mj-lt"/>
                <a:ea typeface="+mj-ea"/>
                <a:cs typeface="+mj-cs"/>
              </a:rPr>
              <a:t>Autism and ‘masking’</a:t>
            </a:r>
            <a:r>
              <a:rPr lang="en-US" sz="7200" b="1" kern="1200">
                <a:solidFill>
                  <a:schemeClr val="bg1"/>
                </a:solidFill>
                <a:latin typeface="+mj-lt"/>
                <a:ea typeface="+mj-ea"/>
                <a:cs typeface="+mj-cs"/>
              </a:rPr>
              <a:t>                           </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5" name="TextBox 4">
            <a:extLst>
              <a:ext uri="{FF2B5EF4-FFF2-40B4-BE49-F238E27FC236}">
                <a16:creationId xmlns:a16="http://schemas.microsoft.com/office/drawing/2014/main" id="{1100FF2A-9EFF-A81B-86D7-8DD6A2F5B946}"/>
              </a:ext>
            </a:extLst>
          </p:cNvPr>
          <p:cNvSpPr txBox="1"/>
          <p:nvPr/>
        </p:nvSpPr>
        <p:spPr>
          <a:xfrm>
            <a:off x="6408266" y="1270161"/>
            <a:ext cx="5468420" cy="2585323"/>
          </a:xfrm>
          <a:prstGeom prst="rect">
            <a:avLst/>
          </a:prstGeom>
          <a:noFill/>
        </p:spPr>
        <p:txBody>
          <a:bodyPr wrap="square">
            <a:spAutoFit/>
          </a:bodyPr>
          <a:lstStyle/>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dirty="0"/>
          </a:p>
        </p:txBody>
      </p:sp>
      <p:sp>
        <p:nvSpPr>
          <p:cNvPr id="6" name="TextBox 5">
            <a:extLst>
              <a:ext uri="{FF2B5EF4-FFF2-40B4-BE49-F238E27FC236}">
                <a16:creationId xmlns:a16="http://schemas.microsoft.com/office/drawing/2014/main" id="{6D7B62D3-F3B4-CD4B-0FC3-DC90297A5889}"/>
              </a:ext>
            </a:extLst>
          </p:cNvPr>
          <p:cNvSpPr txBox="1"/>
          <p:nvPr/>
        </p:nvSpPr>
        <p:spPr>
          <a:xfrm>
            <a:off x="6317503" y="2193491"/>
            <a:ext cx="5468420" cy="923330"/>
          </a:xfrm>
          <a:prstGeom prst="rect">
            <a:avLst/>
          </a:prstGeom>
          <a:noFill/>
        </p:spPr>
        <p:txBody>
          <a:bodyPr wrap="square">
            <a:spAutoFit/>
          </a:bodyPr>
          <a:lstStyle/>
          <a:p>
            <a:endParaRPr lang="en-GB" dirty="0"/>
          </a:p>
          <a:p>
            <a:endParaRPr lang="en-GB" dirty="0"/>
          </a:p>
          <a:p>
            <a:endParaRPr lang="en-GB" dirty="0"/>
          </a:p>
        </p:txBody>
      </p:sp>
      <p:sp>
        <p:nvSpPr>
          <p:cNvPr id="8" name="TextBox 7">
            <a:extLst>
              <a:ext uri="{FF2B5EF4-FFF2-40B4-BE49-F238E27FC236}">
                <a16:creationId xmlns:a16="http://schemas.microsoft.com/office/drawing/2014/main" id="{A8FE53A9-891A-734C-1A1E-D2D8401B8220}"/>
              </a:ext>
            </a:extLst>
          </p:cNvPr>
          <p:cNvSpPr txBox="1"/>
          <p:nvPr/>
        </p:nvSpPr>
        <p:spPr>
          <a:xfrm>
            <a:off x="6408266" y="178143"/>
            <a:ext cx="5780687" cy="4401205"/>
          </a:xfrm>
          <a:prstGeom prst="rect">
            <a:avLst/>
          </a:prstGeom>
          <a:noFill/>
        </p:spPr>
        <p:txBody>
          <a:bodyPr wrap="square">
            <a:spAutoFit/>
          </a:bodyPr>
          <a:lstStyle/>
          <a:p>
            <a:r>
              <a:rPr lang="en-GB" sz="4000" b="1" dirty="0"/>
              <a:t>The effects of masking</a:t>
            </a:r>
          </a:p>
          <a:p>
            <a:endParaRPr lang="en-GB" sz="4000" dirty="0">
              <a:solidFill>
                <a:srgbClr val="008996"/>
              </a:solidFill>
            </a:endParaRPr>
          </a:p>
          <a:p>
            <a:pPr marL="342900" indent="-342900">
              <a:buFont typeface="Arial" panose="020B0604020202020204" pitchFamily="34" charset="0"/>
              <a:buChar char="•"/>
            </a:pPr>
            <a:r>
              <a:rPr lang="en-GB" sz="2000" dirty="0"/>
              <a:t>CYP may find it difficult to ‘keep up’</a:t>
            </a:r>
          </a:p>
          <a:p>
            <a:pPr marL="342900" indent="-342900">
              <a:buFont typeface="Arial" panose="020B0604020202020204" pitchFamily="34" charset="0"/>
              <a:buChar char="•"/>
            </a:pPr>
            <a:r>
              <a:rPr lang="en-GB" sz="2000" dirty="0"/>
              <a:t>Identity issues</a:t>
            </a:r>
          </a:p>
          <a:p>
            <a:pPr marL="342900" indent="-342900">
              <a:buFont typeface="Arial" panose="020B0604020202020204" pitchFamily="34" charset="0"/>
              <a:buChar char="•"/>
            </a:pPr>
            <a:r>
              <a:rPr lang="en-GB" sz="2000" dirty="0"/>
              <a:t>Autistic burnout -which can be described as chronic exhaustion, loss of skills, and reduced tolerance to stimulus.</a:t>
            </a:r>
          </a:p>
          <a:p>
            <a:endParaRPr lang="en-GB" sz="2000" dirty="0"/>
          </a:p>
          <a:p>
            <a:r>
              <a:rPr lang="en-GB" sz="2000" dirty="0">
                <a:hlinkClick r:id="rId6"/>
              </a:rPr>
              <a:t>https://www.autism.org.uk/advice-and-guidance/professional-practice/autistic-burnout</a:t>
            </a:r>
            <a:endParaRPr lang="en-GB" sz="2000" dirty="0"/>
          </a:p>
          <a:p>
            <a:endParaRPr lang="en-GB" sz="2000" dirty="0"/>
          </a:p>
          <a:p>
            <a:r>
              <a:rPr lang="en-GB" sz="2000" dirty="0"/>
              <a:t>Dr Dora Raymaker (2022) NAS</a:t>
            </a:r>
          </a:p>
        </p:txBody>
      </p:sp>
      <p:sp>
        <p:nvSpPr>
          <p:cNvPr id="4" name="Footer Placeholder 5">
            <a:extLst>
              <a:ext uri="{FF2B5EF4-FFF2-40B4-BE49-F238E27FC236}">
                <a16:creationId xmlns:a16="http://schemas.microsoft.com/office/drawing/2014/main" id="{82EE99DA-93F7-7DED-2F15-6E283B9F3A8A}"/>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261961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oman thinking in bed">
            <a:extLst>
              <a:ext uri="{FF2B5EF4-FFF2-40B4-BE49-F238E27FC236}">
                <a16:creationId xmlns:a16="http://schemas.microsoft.com/office/drawing/2014/main" id="{9A3117B5-2FE9-CFDC-8B6C-C57C161A5C70}"/>
              </a:ext>
            </a:extLst>
          </p:cNvPr>
          <p:cNvPicPr>
            <a:picLocks noChangeAspect="1"/>
          </p:cNvPicPr>
          <p:nvPr/>
        </p:nvPicPr>
        <p:blipFill rotWithShape="1">
          <a:blip r:embed="rId3">
            <a:extLst>
              <a:ext uri="{28A0092B-C50C-407E-A947-70E740481C1C}">
                <a14:useLocalDpi xmlns:a14="http://schemas.microsoft.com/office/drawing/2010/main" val="0"/>
              </a:ext>
            </a:extLst>
          </a:blip>
          <a:srcRect l="19909" r="20757" b="-1"/>
          <a:stretch/>
        </p:blipFill>
        <p:spPr>
          <a:xfrm>
            <a:off x="-1" y="10"/>
            <a:ext cx="6096001" cy="6857990"/>
          </a:xfrm>
          <a:prstGeom prst="rect">
            <a:avLst/>
          </a:prstGeom>
        </p:spPr>
      </p:pic>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rotWithShape="1">
          <a:blip r:embed="rId4">
            <a:extLst>
              <a:ext uri="{28A0092B-C50C-407E-A947-70E740481C1C}">
                <a14:useLocalDpi xmlns:a14="http://schemas.microsoft.com/office/drawing/2010/main" val="0"/>
              </a:ext>
            </a:extLst>
          </a:blip>
          <a:srcRect l="46533" r="3479"/>
          <a:stretch/>
        </p:blipFill>
        <p:spPr>
          <a:xfrm>
            <a:off x="6094476" y="10"/>
            <a:ext cx="6094477" cy="6857990"/>
          </a:xfrm>
          <a:prstGeom prst="rect">
            <a:avLst/>
          </a:prstGeom>
        </p:spPr>
      </p:pic>
      <p:sp>
        <p:nvSpPr>
          <p:cNvPr id="19" name="Rectangle 18">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A3EB4D-D6FB-B34D-ECA7-2AF4BB0F42E1}"/>
              </a:ext>
            </a:extLst>
          </p:cNvPr>
          <p:cNvSpPr txBox="1"/>
          <p:nvPr/>
        </p:nvSpPr>
        <p:spPr>
          <a:xfrm>
            <a:off x="404553" y="4337824"/>
            <a:ext cx="11259623" cy="114170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200" b="1">
                <a:solidFill>
                  <a:schemeClr val="bg1"/>
                </a:solidFill>
                <a:latin typeface="+mj-lt"/>
                <a:ea typeface="+mj-ea"/>
                <a:cs typeface="+mj-cs"/>
              </a:rPr>
              <a:t>Autism and ‘masking’</a:t>
            </a:r>
            <a:r>
              <a:rPr lang="en-US" sz="7200" b="1" kern="1200">
                <a:solidFill>
                  <a:schemeClr val="bg1"/>
                </a:solidFill>
                <a:latin typeface="+mj-lt"/>
                <a:ea typeface="+mj-ea"/>
                <a:cs typeface="+mj-cs"/>
              </a:rPr>
              <a:t>                           </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5" name="TextBox 4">
            <a:extLst>
              <a:ext uri="{FF2B5EF4-FFF2-40B4-BE49-F238E27FC236}">
                <a16:creationId xmlns:a16="http://schemas.microsoft.com/office/drawing/2014/main" id="{1100FF2A-9EFF-A81B-86D7-8DD6A2F5B946}"/>
              </a:ext>
            </a:extLst>
          </p:cNvPr>
          <p:cNvSpPr txBox="1"/>
          <p:nvPr/>
        </p:nvSpPr>
        <p:spPr>
          <a:xfrm>
            <a:off x="6408266" y="1270161"/>
            <a:ext cx="5468420" cy="3231654"/>
          </a:xfrm>
          <a:prstGeom prst="rect">
            <a:avLst/>
          </a:prstGeom>
          <a:noFill/>
        </p:spPr>
        <p:txBody>
          <a:bodyPr wrap="square">
            <a:spAutoFit/>
          </a:bodyPr>
          <a:lstStyle/>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dirty="0">
              <a:hlinkClick r:id="rId5"/>
            </a:endParaRPr>
          </a:p>
          <a:p>
            <a:endParaRPr lang="en-GB" sz="2000" dirty="0">
              <a:hlinkClick r:id="rId5"/>
            </a:endParaRPr>
          </a:p>
          <a:p>
            <a:r>
              <a:rPr lang="en-GB" sz="2000" dirty="0">
                <a:hlinkClick r:id="rId5"/>
              </a:rPr>
              <a:t>https://www.autism.org.uk/advice-and-guidance/professional-practice/autistic-masking</a:t>
            </a:r>
            <a:endParaRPr lang="en-GB" sz="2000" dirty="0"/>
          </a:p>
          <a:p>
            <a:endParaRPr lang="en-GB" dirty="0"/>
          </a:p>
        </p:txBody>
      </p:sp>
      <p:sp>
        <p:nvSpPr>
          <p:cNvPr id="6" name="TextBox 5">
            <a:extLst>
              <a:ext uri="{FF2B5EF4-FFF2-40B4-BE49-F238E27FC236}">
                <a16:creationId xmlns:a16="http://schemas.microsoft.com/office/drawing/2014/main" id="{6D7B62D3-F3B4-CD4B-0FC3-DC90297A5889}"/>
              </a:ext>
            </a:extLst>
          </p:cNvPr>
          <p:cNvSpPr txBox="1"/>
          <p:nvPr/>
        </p:nvSpPr>
        <p:spPr>
          <a:xfrm>
            <a:off x="6317503" y="2193491"/>
            <a:ext cx="5468420" cy="1200329"/>
          </a:xfrm>
          <a:prstGeom prst="rect">
            <a:avLst/>
          </a:prstGeom>
          <a:noFill/>
        </p:spPr>
        <p:txBody>
          <a:bodyPr wrap="square">
            <a:spAutoFit/>
          </a:bodyPr>
          <a:lstStyle/>
          <a:p>
            <a:endParaRPr lang="en-GB" dirty="0"/>
          </a:p>
          <a:p>
            <a:endParaRPr lang="en-GB" dirty="0"/>
          </a:p>
          <a:p>
            <a:endParaRPr lang="en-GB" dirty="0"/>
          </a:p>
          <a:p>
            <a:endParaRPr lang="en-GB" dirty="0"/>
          </a:p>
        </p:txBody>
      </p:sp>
      <p:sp>
        <p:nvSpPr>
          <p:cNvPr id="4" name="TextBox 3">
            <a:extLst>
              <a:ext uri="{FF2B5EF4-FFF2-40B4-BE49-F238E27FC236}">
                <a16:creationId xmlns:a16="http://schemas.microsoft.com/office/drawing/2014/main" id="{B6C8386F-F5BB-7EAB-A057-7F669247D3AD}"/>
              </a:ext>
            </a:extLst>
          </p:cNvPr>
          <p:cNvSpPr txBox="1"/>
          <p:nvPr/>
        </p:nvSpPr>
        <p:spPr>
          <a:xfrm>
            <a:off x="6408266" y="287675"/>
            <a:ext cx="5599160" cy="3323987"/>
          </a:xfrm>
          <a:prstGeom prst="rect">
            <a:avLst/>
          </a:prstGeom>
          <a:noFill/>
        </p:spPr>
        <p:txBody>
          <a:bodyPr wrap="square">
            <a:spAutoFit/>
          </a:bodyPr>
          <a:lstStyle/>
          <a:p>
            <a:r>
              <a:rPr lang="en-GB" sz="2000" b="1" dirty="0"/>
              <a:t>Masking in relation to anxiety and autism!</a:t>
            </a:r>
          </a:p>
          <a:p>
            <a:endParaRPr lang="en-GB" sz="2000" dirty="0"/>
          </a:p>
          <a:p>
            <a:r>
              <a:rPr lang="en-GB" sz="2000" dirty="0"/>
              <a:t>‘The worse we feel about ourselves the more we mask, and the more we mask the worse we feel. By learning how to change the negative thoughts and feelings we have of ourselves from masking, we may even find the need to mask less.’ </a:t>
            </a:r>
          </a:p>
          <a:p>
            <a:endParaRPr lang="en-GB" dirty="0"/>
          </a:p>
          <a:p>
            <a:r>
              <a:rPr lang="en-GB" dirty="0"/>
              <a:t>Dr Hannah Belcher, (2022), The National Autistic Society</a:t>
            </a:r>
          </a:p>
          <a:p>
            <a:endParaRPr lang="en-GB" dirty="0"/>
          </a:p>
          <a:p>
            <a:endParaRPr lang="en-GB" dirty="0"/>
          </a:p>
        </p:txBody>
      </p:sp>
      <p:sp>
        <p:nvSpPr>
          <p:cNvPr id="7" name="Footer Placeholder 5">
            <a:extLst>
              <a:ext uri="{FF2B5EF4-FFF2-40B4-BE49-F238E27FC236}">
                <a16:creationId xmlns:a16="http://schemas.microsoft.com/office/drawing/2014/main" id="{64971FDD-660F-4391-F9E7-E688D6AD71FE}"/>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4244574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 y="-17773"/>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413825" y="212945"/>
            <a:ext cx="11555568" cy="767646"/>
          </a:xfrm>
          <a:prstGeom prst="rect">
            <a:avLst/>
          </a:prstGeom>
          <a:noFill/>
        </p:spPr>
        <p:txBody>
          <a:bodyPr wrap="square" rtlCol="0">
            <a:spAutoFit/>
          </a:bodyPr>
          <a:lstStyle/>
          <a:p>
            <a:pPr algn="ctr">
              <a:lnSpc>
                <a:spcPts val="6000"/>
              </a:lnSpc>
            </a:pPr>
            <a:r>
              <a:rPr lang="en-GB" sz="2900" b="1" dirty="0">
                <a:solidFill>
                  <a:srgbClr val="008996"/>
                </a:solidFill>
                <a:latin typeface="Calibri" panose="020F0502020204030204"/>
                <a:ea typeface="+mj-ea"/>
                <a:cs typeface="+mj-cs"/>
              </a:rPr>
              <a:t>Some examples where CYP with autism may experience anxiety at school</a:t>
            </a:r>
            <a:endParaRPr lang="en-GB" sz="2900" b="1" dirty="0">
              <a:solidFill>
                <a:srgbClr val="008996"/>
              </a:solidFill>
            </a:endParaRPr>
          </a:p>
        </p:txBody>
      </p:sp>
      <p:sp>
        <p:nvSpPr>
          <p:cNvPr id="4" name="TextBox 3">
            <a:extLst>
              <a:ext uri="{FF2B5EF4-FFF2-40B4-BE49-F238E27FC236}">
                <a16:creationId xmlns:a16="http://schemas.microsoft.com/office/drawing/2014/main" id="{09DA19A5-E1C1-A7EA-5B0C-F82822BE03D2}"/>
              </a:ext>
            </a:extLst>
          </p:cNvPr>
          <p:cNvSpPr txBox="1"/>
          <p:nvPr/>
        </p:nvSpPr>
        <p:spPr>
          <a:xfrm>
            <a:off x="737839" y="1324743"/>
            <a:ext cx="10716322" cy="5170646"/>
          </a:xfrm>
          <a:prstGeom prst="rect">
            <a:avLst/>
          </a:prstGeom>
          <a:noFill/>
        </p:spPr>
        <p:txBody>
          <a:bodyPr wrap="square">
            <a:spAutoFit/>
          </a:bodyPr>
          <a:lstStyle/>
          <a:p>
            <a:r>
              <a:rPr lang="en-GB" sz="2200" b="1" dirty="0"/>
              <a:t>P.E </a:t>
            </a:r>
            <a:r>
              <a:rPr lang="en-GB" sz="2200" dirty="0"/>
              <a:t>can be an anxiety inducing area where learners feel that changing their clothing in shared areas or removing clothes altogether is problematic for them.</a:t>
            </a:r>
          </a:p>
          <a:p>
            <a:endParaRPr lang="en-GB" sz="2200" dirty="0"/>
          </a:p>
          <a:p>
            <a:r>
              <a:rPr lang="en-GB" sz="2200" b="1" dirty="0"/>
              <a:t>Eating </a:t>
            </a:r>
            <a:r>
              <a:rPr lang="en-GB" sz="2200" dirty="0"/>
              <a:t>– Many CYP have difficulties eating at school (some may not eat at all during school hours). This may be for several different reasons such as noise, smells, ‘overcrowded areas’, seating arrangements and other sensory / environmental issues.</a:t>
            </a:r>
          </a:p>
          <a:p>
            <a:endParaRPr lang="en-GB" sz="2200" dirty="0"/>
          </a:p>
          <a:p>
            <a:r>
              <a:rPr lang="en-GB" sz="2200" b="1" dirty="0"/>
              <a:t>Walking into school </a:t>
            </a:r>
            <a:r>
              <a:rPr lang="en-GB" sz="2200" dirty="0"/>
              <a:t>– Seeing lots of other CYP and possibly parents/carers all congregated around the school entrance can be daunting for some and debilitating for others. Returning to school after a term break can also be difficult for some CYP.</a:t>
            </a:r>
          </a:p>
          <a:p>
            <a:endParaRPr lang="en-GB" sz="2200" dirty="0"/>
          </a:p>
          <a:p>
            <a:r>
              <a:rPr lang="en-GB" sz="2200" b="1" dirty="0"/>
              <a:t>Change</a:t>
            </a:r>
            <a:r>
              <a:rPr lang="en-GB" sz="2200" dirty="0"/>
              <a:t> – timetable- (some CYP struggle to cope with the demands of a school timetable because they have difficulty organising and prioritising) , lessons, teacher, teaching assistant changes, school trips. This could include transition from one room to another, seating plan changes, changes to the classroom area or change of original set plan. </a:t>
            </a:r>
          </a:p>
        </p:txBody>
      </p:sp>
      <p:sp>
        <p:nvSpPr>
          <p:cNvPr id="2" name="Footer Placeholder 5">
            <a:extLst>
              <a:ext uri="{FF2B5EF4-FFF2-40B4-BE49-F238E27FC236}">
                <a16:creationId xmlns:a16="http://schemas.microsoft.com/office/drawing/2014/main" id="{57793A2E-F026-D387-0108-D5B792339ACB}"/>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428825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 y="685"/>
            <a:ext cx="12191391" cy="6857315"/>
          </a:xfrm>
          <a:prstGeom prst="rect">
            <a:avLst/>
          </a:prstGeom>
        </p:spPr>
      </p:pic>
      <p:pic>
        <p:nvPicPr>
          <p:cNvPr id="14" name="Picture 13">
            <a:extLst>
              <a:ext uri="{FF2B5EF4-FFF2-40B4-BE49-F238E27FC236}">
                <a16:creationId xmlns:a16="http://schemas.microsoft.com/office/drawing/2014/main" id="{938C7165-2BBC-4FA5-ABF8-BFBB3BEADC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1839" y="4981123"/>
            <a:ext cx="5364162" cy="1338332"/>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633743" y="483206"/>
            <a:ext cx="11179412" cy="872547"/>
          </a:xfrm>
          <a:prstGeom prst="rect">
            <a:avLst/>
          </a:prstGeom>
          <a:noFill/>
        </p:spPr>
        <p:txBody>
          <a:bodyPr wrap="square" rtlCol="0">
            <a:spAutoFit/>
          </a:bodyPr>
          <a:lstStyle/>
          <a:p>
            <a:pPr>
              <a:lnSpc>
                <a:spcPts val="6000"/>
              </a:lnSpc>
            </a:pPr>
            <a:r>
              <a:rPr lang="en-GB" sz="6000" b="1"/>
              <a:t>Agenda</a:t>
            </a:r>
          </a:p>
        </p:txBody>
      </p:sp>
      <p:sp>
        <p:nvSpPr>
          <p:cNvPr id="18" name="TextBox 17">
            <a:extLst>
              <a:ext uri="{FF2B5EF4-FFF2-40B4-BE49-F238E27FC236}">
                <a16:creationId xmlns:a16="http://schemas.microsoft.com/office/drawing/2014/main" id="{E1EB6354-9AE4-488F-A698-505FAF7E6BBA}"/>
              </a:ext>
            </a:extLst>
          </p:cNvPr>
          <p:cNvSpPr txBox="1"/>
          <p:nvPr/>
        </p:nvSpPr>
        <p:spPr>
          <a:xfrm>
            <a:off x="506293" y="1411509"/>
            <a:ext cx="11179412" cy="3379771"/>
          </a:xfrm>
          <a:prstGeom prst="rect">
            <a:avLst/>
          </a:prstGeom>
          <a:noFill/>
        </p:spPr>
        <p:txBody>
          <a:bodyPr wrap="square" rtlCol="0">
            <a:spAutoFit/>
          </a:bodyPr>
          <a:lstStyle/>
          <a:p>
            <a:pPr>
              <a:lnSpc>
                <a:spcPts val="3700"/>
              </a:lnSpc>
            </a:pPr>
            <a:r>
              <a:rPr lang="en-GB" sz="2500" b="1" dirty="0">
                <a:latin typeface="+mj-lt"/>
              </a:rPr>
              <a:t>Introductions</a:t>
            </a:r>
          </a:p>
          <a:p>
            <a:pPr>
              <a:lnSpc>
                <a:spcPts val="3700"/>
              </a:lnSpc>
            </a:pPr>
            <a:r>
              <a:rPr lang="en-GB" sz="2500" b="1" dirty="0">
                <a:latin typeface="+mj-lt"/>
              </a:rPr>
              <a:t>Service Updates </a:t>
            </a:r>
            <a:r>
              <a:rPr lang="en-GB" sz="2500" dirty="0">
                <a:latin typeface="+mj-lt"/>
              </a:rPr>
              <a:t>– Mental Health Support Team (Paul Davies), Public Health (James Dove),CAMHS (Allie Carr) &amp; Educational Psychology Services </a:t>
            </a:r>
          </a:p>
          <a:p>
            <a:pPr>
              <a:lnSpc>
                <a:spcPts val="3700"/>
              </a:lnSpc>
            </a:pPr>
            <a:r>
              <a:rPr lang="en-GB" sz="2500" b="1" dirty="0">
                <a:latin typeface="+mj-lt"/>
              </a:rPr>
              <a:t>Questions?</a:t>
            </a:r>
          </a:p>
          <a:p>
            <a:pPr>
              <a:lnSpc>
                <a:spcPts val="3700"/>
              </a:lnSpc>
            </a:pPr>
            <a:endParaRPr lang="en-GB" sz="2500" b="1" dirty="0">
              <a:latin typeface="+mj-lt"/>
            </a:endParaRPr>
          </a:p>
          <a:p>
            <a:pPr>
              <a:lnSpc>
                <a:spcPts val="3700"/>
              </a:lnSpc>
            </a:pPr>
            <a:r>
              <a:rPr lang="en-GB" sz="2500" b="1" dirty="0">
                <a:latin typeface="+mj-lt"/>
              </a:rPr>
              <a:t>Autism &amp; Anxiety presentation </a:t>
            </a:r>
            <a:r>
              <a:rPr lang="en-GB" sz="2500" dirty="0">
                <a:latin typeface="+mj-lt"/>
              </a:rPr>
              <a:t>– Fiona Bowen (Educational Psychology Assistant)</a:t>
            </a:r>
          </a:p>
          <a:p>
            <a:pPr>
              <a:lnSpc>
                <a:spcPts val="3700"/>
              </a:lnSpc>
            </a:pPr>
            <a:endParaRPr lang="en-GB" sz="2500" dirty="0">
              <a:latin typeface="+mj-lt"/>
            </a:endParaRPr>
          </a:p>
        </p:txBody>
      </p:sp>
    </p:spTree>
    <p:extLst>
      <p:ext uri="{BB962C8B-B14F-4D97-AF65-F5344CB8AC3E}">
        <p14:creationId xmlns:p14="http://schemas.microsoft.com/office/powerpoint/2010/main" val="268725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unch box with food in it">
            <a:extLst>
              <a:ext uri="{FF2B5EF4-FFF2-40B4-BE49-F238E27FC236}">
                <a16:creationId xmlns:a16="http://schemas.microsoft.com/office/drawing/2014/main" id="{7332258E-08F2-D827-30DB-218AC0533EDD}"/>
              </a:ext>
            </a:extLst>
          </p:cNvPr>
          <p:cNvPicPr>
            <a:picLocks noChangeAspect="1"/>
          </p:cNvPicPr>
          <p:nvPr/>
        </p:nvPicPr>
        <p:blipFill rotWithShape="1">
          <a:blip r:embed="rId3">
            <a:extLst>
              <a:ext uri="{28A0092B-C50C-407E-A947-70E740481C1C}">
                <a14:useLocalDpi xmlns:a14="http://schemas.microsoft.com/office/drawing/2010/main" val="0"/>
              </a:ext>
            </a:extLst>
          </a:blip>
          <a:srcRect t="40805" b="11854"/>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F399EF-FB0F-B1B3-5105-CEC2561D5E5B}"/>
              </a:ext>
            </a:extLst>
          </p:cNvPr>
          <p:cNvSpPr>
            <a:spLocks noGrp="1"/>
          </p:cNvSpPr>
          <p:nvPr>
            <p:ph idx="1"/>
          </p:nvPr>
        </p:nvSpPr>
        <p:spPr>
          <a:xfrm>
            <a:off x="6832123" y="1023643"/>
            <a:ext cx="5292828" cy="5834347"/>
          </a:xfrm>
        </p:spPr>
        <p:txBody>
          <a:bodyPr>
            <a:normAutofit lnSpcReduction="10000"/>
          </a:bodyPr>
          <a:lstStyle/>
          <a:p>
            <a:pPr marL="0" indent="0">
              <a:buNone/>
            </a:pPr>
            <a:r>
              <a:rPr lang="en-GB" sz="2400" dirty="0"/>
              <a:t>Some learners with Autism have anxiety over food and eating, this can worsen in school.</a:t>
            </a:r>
          </a:p>
          <a:p>
            <a:pPr marL="0" indent="0">
              <a:buNone/>
            </a:pPr>
            <a:r>
              <a:rPr lang="en-GB" sz="2400" b="1" dirty="0"/>
              <a:t>ARFID</a:t>
            </a:r>
            <a:r>
              <a:rPr lang="en-GB" sz="2400" dirty="0"/>
              <a:t> – </a:t>
            </a:r>
            <a:r>
              <a:rPr lang="en-GB" sz="2400" b="1" dirty="0"/>
              <a:t>A</a:t>
            </a:r>
            <a:r>
              <a:rPr lang="en-GB" sz="2400" dirty="0"/>
              <a:t>voidant </a:t>
            </a:r>
            <a:r>
              <a:rPr lang="en-GB" sz="2400" b="1" dirty="0"/>
              <a:t>F</a:t>
            </a:r>
            <a:r>
              <a:rPr lang="en-GB" sz="2400" dirty="0"/>
              <a:t>ood </a:t>
            </a:r>
            <a:r>
              <a:rPr lang="en-GB" sz="2400" b="1" dirty="0"/>
              <a:t>R</a:t>
            </a:r>
            <a:r>
              <a:rPr lang="en-GB" sz="2400" dirty="0"/>
              <a:t>estrictive </a:t>
            </a:r>
            <a:r>
              <a:rPr lang="en-GB" sz="2400" b="1" dirty="0"/>
              <a:t>I</a:t>
            </a:r>
            <a:r>
              <a:rPr lang="en-GB" sz="2400" dirty="0"/>
              <a:t>ntake </a:t>
            </a:r>
            <a:r>
              <a:rPr lang="en-GB" sz="2400" b="1" dirty="0"/>
              <a:t>D</a:t>
            </a:r>
            <a:r>
              <a:rPr lang="en-GB" sz="2400" dirty="0"/>
              <a:t>isorder. Someone with ARFID avoids eating certain foods, limits/restricts how much they eat, or does both. ARFID is diagnosed by medical professionals and is on the DSMV (2015).</a:t>
            </a:r>
          </a:p>
          <a:p>
            <a:r>
              <a:rPr lang="en-GB" sz="2400" dirty="0"/>
              <a:t>Not eating at snack time or avoiding lunch/lunch area.</a:t>
            </a:r>
          </a:p>
          <a:p>
            <a:r>
              <a:rPr lang="en-GB" sz="2400" dirty="0"/>
              <a:t>Feeling tired and lethargic.</a:t>
            </a:r>
          </a:p>
          <a:p>
            <a:r>
              <a:rPr lang="en-GB" sz="2400" dirty="0"/>
              <a:t>Worrying about eating or being around others who are eating/what is being eaten (by others).</a:t>
            </a:r>
          </a:p>
          <a:p>
            <a:r>
              <a:rPr lang="en-GB" sz="2400" dirty="0"/>
              <a:t>Fear of choking or being sick</a:t>
            </a:r>
          </a:p>
          <a:p>
            <a:pPr marL="0" indent="0">
              <a:buNone/>
            </a:pPr>
            <a:endParaRPr lang="en-GB" sz="2400" dirty="0"/>
          </a:p>
          <a:p>
            <a:pPr marL="0" indent="0">
              <a:buNone/>
            </a:pPr>
            <a:endParaRPr lang="en-GB" sz="2400" dirty="0"/>
          </a:p>
          <a:p>
            <a:pPr marL="0" indent="0">
              <a:buNone/>
            </a:pPr>
            <a:endParaRPr lang="en-GB" sz="1400" dirty="0"/>
          </a:p>
        </p:txBody>
      </p:sp>
      <p:sp>
        <p:nvSpPr>
          <p:cNvPr id="6" name="TextBox 5">
            <a:extLst>
              <a:ext uri="{FF2B5EF4-FFF2-40B4-BE49-F238E27FC236}">
                <a16:creationId xmlns:a16="http://schemas.microsoft.com/office/drawing/2014/main" id="{03820F99-A1C0-7647-A2C3-F122130B720F}"/>
              </a:ext>
            </a:extLst>
          </p:cNvPr>
          <p:cNvSpPr txBox="1"/>
          <p:nvPr/>
        </p:nvSpPr>
        <p:spPr>
          <a:xfrm>
            <a:off x="6832123" y="0"/>
            <a:ext cx="5107258" cy="1173743"/>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0" lang="en-US" sz="3200" b="1" i="0" u="none" strike="noStrike" cap="none" spc="0" normalizeH="0" baseline="0" noProof="0">
                <a:ln>
                  <a:noFill/>
                </a:ln>
                <a:effectLst/>
                <a:uLnTx/>
                <a:uFillTx/>
                <a:ea typeface="+mj-ea"/>
                <a:cs typeface="+mj-cs"/>
              </a:rPr>
              <a:t>Anxiety over food and eating</a:t>
            </a:r>
            <a:endParaRPr lang="en-US" sz="3200" b="1">
              <a:ea typeface="+mj-ea"/>
              <a:cs typeface="+mj-cs"/>
            </a:endParaRPr>
          </a:p>
        </p:txBody>
      </p:sp>
      <p:sp>
        <p:nvSpPr>
          <p:cNvPr id="2" name="Footer Placeholder 5">
            <a:extLst>
              <a:ext uri="{FF2B5EF4-FFF2-40B4-BE49-F238E27FC236}">
                <a16:creationId xmlns:a16="http://schemas.microsoft.com/office/drawing/2014/main" id="{9B9FB9F3-69FE-0BB1-11D9-AAC54E81B3CA}"/>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48171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unch box with food in it">
            <a:extLst>
              <a:ext uri="{FF2B5EF4-FFF2-40B4-BE49-F238E27FC236}">
                <a16:creationId xmlns:a16="http://schemas.microsoft.com/office/drawing/2014/main" id="{406BB051-7B88-A6A0-CAB4-B6A018C4367E}"/>
              </a:ext>
            </a:extLst>
          </p:cNvPr>
          <p:cNvPicPr>
            <a:picLocks noChangeAspect="1"/>
          </p:cNvPicPr>
          <p:nvPr/>
        </p:nvPicPr>
        <p:blipFill rotWithShape="1">
          <a:blip r:embed="rId2">
            <a:extLst>
              <a:ext uri="{28A0092B-C50C-407E-A947-70E740481C1C}">
                <a14:useLocalDpi xmlns:a14="http://schemas.microsoft.com/office/drawing/2010/main" val="0"/>
              </a:ext>
            </a:extLst>
          </a:blip>
          <a:srcRect t="40805" b="11854"/>
          <a:stretch/>
        </p:blipFill>
        <p:spPr>
          <a:xfrm>
            <a:off x="1" y="10"/>
            <a:ext cx="9669642" cy="6857990"/>
          </a:xfrm>
          <a:prstGeom prst="rect">
            <a:avLst/>
          </a:prstGeom>
        </p:spPr>
      </p:pic>
      <p:sp>
        <p:nvSpPr>
          <p:cNvPr id="43" name="Rectangle 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C5913C-2CD2-4E09-8A48-2582422FF51F}"/>
              </a:ext>
            </a:extLst>
          </p:cNvPr>
          <p:cNvSpPr txBox="1"/>
          <p:nvPr/>
        </p:nvSpPr>
        <p:spPr>
          <a:xfrm>
            <a:off x="6713034" y="64448"/>
            <a:ext cx="5107258" cy="1173743"/>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0" lang="en-US" sz="3200" b="1" i="0" u="none" strike="noStrike" cap="none" spc="0" normalizeH="0" baseline="0" noProof="0">
                <a:ln>
                  <a:noFill/>
                </a:ln>
                <a:effectLst/>
                <a:uLnTx/>
                <a:uFillTx/>
                <a:ea typeface="+mj-ea"/>
                <a:cs typeface="+mj-cs"/>
              </a:rPr>
              <a:t>Anxiety over food and eating</a:t>
            </a:r>
            <a:endParaRPr lang="en-US" sz="3200" b="1">
              <a:ea typeface="+mj-ea"/>
              <a:cs typeface="+mj-cs"/>
            </a:endParaRPr>
          </a:p>
        </p:txBody>
      </p:sp>
      <p:sp>
        <p:nvSpPr>
          <p:cNvPr id="4" name="TextBox 3">
            <a:extLst>
              <a:ext uri="{FF2B5EF4-FFF2-40B4-BE49-F238E27FC236}">
                <a16:creationId xmlns:a16="http://schemas.microsoft.com/office/drawing/2014/main" id="{09DA19A5-E1C1-A7EA-5B0C-F82822BE03D2}"/>
              </a:ext>
            </a:extLst>
          </p:cNvPr>
          <p:cNvSpPr txBox="1"/>
          <p:nvPr/>
        </p:nvSpPr>
        <p:spPr>
          <a:xfrm>
            <a:off x="6501161" y="1238191"/>
            <a:ext cx="5531005" cy="4381617"/>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ARFID is more common in children with learning difficulties, attention deficit hyperactivity disorder (ADHD) and autism spectrum conditions (ASC).</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Individuals with sensory difficulties and/or Autism Spectrum Conditions (ASC) can often avoid certain foods due to certain smells, tastes or textures, which can lead them to avoid specific types of foods altogether.</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Attention-deficit hyperactivity disorder (ADHD): Stimulant medications for ADHD can cause reduced appetite (and in some cases) can cause symptoms of ARFID to worsen.</a:t>
            </a:r>
          </a:p>
          <a:p>
            <a:pPr>
              <a:lnSpc>
                <a:spcPct val="90000"/>
              </a:lnSpc>
              <a:spcAft>
                <a:spcPts val="600"/>
              </a:spcAft>
            </a:pPr>
            <a:endParaRPr lang="en-US" b="1" dirty="0"/>
          </a:p>
          <a:p>
            <a:pPr indent="-228600">
              <a:lnSpc>
                <a:spcPct val="90000"/>
              </a:lnSpc>
              <a:spcAft>
                <a:spcPts val="600"/>
              </a:spcAft>
              <a:buFont typeface="Arial" panose="020B0604020202020204" pitchFamily="34" charset="0"/>
              <a:buChar char="•"/>
            </a:pPr>
            <a:r>
              <a:rPr lang="en-US" b="1" dirty="0"/>
              <a:t>For further Information about ARFID go to: https://www.arfidawarenessuk.org/about</a:t>
            </a:r>
          </a:p>
        </p:txBody>
      </p:sp>
      <p:sp>
        <p:nvSpPr>
          <p:cNvPr id="2" name="Footer Placeholder 5">
            <a:extLst>
              <a:ext uri="{FF2B5EF4-FFF2-40B4-BE49-F238E27FC236}">
                <a16:creationId xmlns:a16="http://schemas.microsoft.com/office/drawing/2014/main" id="{A41E8766-8E3A-683D-B001-B1EC5137D9FF}"/>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2393793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rotWithShape="1">
          <a:blip r:embed="rId2">
            <a:extLst>
              <a:ext uri="{28A0092B-C50C-407E-A947-70E740481C1C}">
                <a14:useLocalDpi xmlns:a14="http://schemas.microsoft.com/office/drawing/2010/main" val="0"/>
              </a:ext>
            </a:extLst>
          </a:blip>
          <a:srcRect t="20396" r="2" b="2"/>
          <a:stretch/>
        </p:blipFill>
        <p:spPr>
          <a:xfrm>
            <a:off x="4650916" y="3474720"/>
            <a:ext cx="7555832" cy="3383280"/>
          </a:xfrm>
          <a:prstGeom prst="rect">
            <a:avLst/>
          </a:prstGeom>
        </p:spPr>
      </p:pic>
      <p:sp useBgFill="1">
        <p:nvSpPr>
          <p:cNvPr id="22" name="Freeform: Shape 2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71C5913C-2CD2-4E09-8A48-2582422FF51F}"/>
              </a:ext>
            </a:extLst>
          </p:cNvPr>
          <p:cNvSpPr txBox="1"/>
          <p:nvPr/>
        </p:nvSpPr>
        <p:spPr>
          <a:xfrm>
            <a:off x="658216" y="2351020"/>
            <a:ext cx="9623208" cy="3877197"/>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1" i="0" u="none" strike="noStrike" kern="1200" cap="none" spc="0" normalizeH="0" baseline="0" noProof="0">
                <a:ln>
                  <a:noFill/>
                </a:ln>
                <a:solidFill>
                  <a:schemeClr val="tx1"/>
                </a:solidFill>
                <a:effectLst/>
                <a:uLnTx/>
                <a:uFillTx/>
                <a:ea typeface="+mj-ea"/>
                <a:cs typeface="+mj-cs"/>
              </a:rPr>
              <a:t>Autism and Anxiety in Secondary School</a:t>
            </a:r>
          </a:p>
        </p:txBody>
      </p:sp>
      <p:pic>
        <p:nvPicPr>
          <p:cNvPr id="7" name="Picture 6">
            <a:extLst>
              <a:ext uri="{FF2B5EF4-FFF2-40B4-BE49-F238E27FC236}">
                <a16:creationId xmlns:a16="http://schemas.microsoft.com/office/drawing/2014/main" id="{9E0F8E60-9152-B3DA-EE07-46338EAF9D86}"/>
              </a:ext>
            </a:extLst>
          </p:cNvPr>
          <p:cNvPicPr>
            <a:picLocks noChangeAspect="1"/>
          </p:cNvPicPr>
          <p:nvPr/>
        </p:nvPicPr>
        <p:blipFill>
          <a:blip r:embed="rId3"/>
          <a:stretch>
            <a:fillRect/>
          </a:stretch>
        </p:blipFill>
        <p:spPr>
          <a:xfrm>
            <a:off x="640420" y="153797"/>
            <a:ext cx="8552986" cy="5518147"/>
          </a:xfrm>
          <a:prstGeom prst="rect">
            <a:avLst/>
          </a:prstGeom>
        </p:spPr>
      </p:pic>
      <p:sp>
        <p:nvSpPr>
          <p:cNvPr id="2" name="Footer Placeholder 5">
            <a:extLst>
              <a:ext uri="{FF2B5EF4-FFF2-40B4-BE49-F238E27FC236}">
                <a16:creationId xmlns:a16="http://schemas.microsoft.com/office/drawing/2014/main" id="{7F0305E0-3E49-B896-1FA8-FF3938572843}"/>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1075287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person sitting with her hands on her face&#10;&#10;Description automatically generated">
            <a:extLst>
              <a:ext uri="{FF2B5EF4-FFF2-40B4-BE49-F238E27FC236}">
                <a16:creationId xmlns:a16="http://schemas.microsoft.com/office/drawing/2014/main" id="{E2D17231-03F6-ABF9-0FBF-5E55EB516C1B}"/>
              </a:ext>
            </a:extLst>
          </p:cNvPr>
          <p:cNvPicPr>
            <a:picLocks noChangeAspect="1"/>
          </p:cNvPicPr>
          <p:nvPr/>
        </p:nvPicPr>
        <p:blipFill rotWithShape="1">
          <a:blip r:embed="rId3">
            <a:extLst>
              <a:ext uri="{28A0092B-C50C-407E-A947-70E740481C1C}">
                <a14:useLocalDpi xmlns:a14="http://schemas.microsoft.com/office/drawing/2010/main" val="0"/>
              </a:ext>
            </a:extLst>
          </a:blip>
          <a:srcRect t="8980" r="2" b="2"/>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extBox 1">
            <a:extLst>
              <a:ext uri="{FF2B5EF4-FFF2-40B4-BE49-F238E27FC236}">
                <a16:creationId xmlns:a16="http://schemas.microsoft.com/office/drawing/2014/main" id="{E9A3EB4D-D6FB-B34D-ECA7-2AF4BB0F42E1}"/>
              </a:ext>
            </a:extLst>
          </p:cNvPr>
          <p:cNvSpPr txBox="1"/>
          <p:nvPr/>
        </p:nvSpPr>
        <p:spPr>
          <a:xfrm>
            <a:off x="6686186" y="139063"/>
            <a:ext cx="5505814" cy="6579850"/>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2800" b="1" kern="1200">
                <a:solidFill>
                  <a:schemeClr val="tx1"/>
                </a:solidFill>
                <a:ea typeface="+mj-ea"/>
                <a:cs typeface="+mj-cs"/>
              </a:rPr>
              <a:t>Anxiety and Autism in Secondary School</a:t>
            </a:r>
          </a:p>
          <a:p>
            <a:pPr>
              <a:lnSpc>
                <a:spcPct val="90000"/>
              </a:lnSpc>
              <a:spcBef>
                <a:spcPct val="0"/>
              </a:spcBef>
              <a:spcAft>
                <a:spcPts val="600"/>
              </a:spcAft>
            </a:pPr>
            <a:endParaRPr lang="en-US" sz="2800" b="1" kern="1200">
              <a:solidFill>
                <a:schemeClr val="tx1"/>
              </a:solidFill>
              <a:ea typeface="+mj-ea"/>
              <a:cs typeface="+mj-cs"/>
            </a:endParaRPr>
          </a:p>
          <a:p>
            <a:pPr>
              <a:lnSpc>
                <a:spcPct val="90000"/>
              </a:lnSpc>
              <a:spcBef>
                <a:spcPct val="0"/>
              </a:spcBef>
              <a:spcAft>
                <a:spcPts val="600"/>
              </a:spcAft>
            </a:pPr>
            <a:r>
              <a:rPr lang="en-US" sz="2600">
                <a:ea typeface="+mj-ea"/>
                <a:cs typeface="+mj-cs"/>
              </a:rPr>
              <a:t>Transition from Primary to Secondary School can be an especially anxious time for CYP with autism. Secondary Schools have more pupils, different subject teachers, larger eating areas and different expectations (perhaps less nurturing). CYP with autism may experience new or different sensory challenges and find it difficult to navigate and self-regulate emotionally.</a:t>
            </a:r>
          </a:p>
          <a:p>
            <a:pPr>
              <a:lnSpc>
                <a:spcPct val="90000"/>
              </a:lnSpc>
              <a:spcBef>
                <a:spcPct val="0"/>
              </a:spcBef>
              <a:spcAft>
                <a:spcPts val="600"/>
              </a:spcAft>
            </a:pPr>
            <a:endParaRPr lang="en-US" sz="2600">
              <a:ea typeface="+mj-ea"/>
              <a:cs typeface="+mj-cs"/>
            </a:endParaRPr>
          </a:p>
          <a:p>
            <a:pPr>
              <a:lnSpc>
                <a:spcPct val="90000"/>
              </a:lnSpc>
              <a:spcBef>
                <a:spcPct val="0"/>
              </a:spcBef>
              <a:spcAft>
                <a:spcPts val="600"/>
              </a:spcAft>
            </a:pPr>
            <a:r>
              <a:rPr lang="en-US" sz="2600">
                <a:ea typeface="+mj-ea"/>
                <a:cs typeface="+mj-cs"/>
              </a:rPr>
              <a:t>Support plans and transition support from everyone involved with the young person is important. MKCC Local Offer have resources and information about ’ALL’ ‘Transition’s. available here:</a:t>
            </a:r>
          </a:p>
          <a:p>
            <a:pPr>
              <a:lnSpc>
                <a:spcPct val="90000"/>
              </a:lnSpc>
              <a:spcBef>
                <a:spcPct val="0"/>
              </a:spcBef>
              <a:spcAft>
                <a:spcPts val="600"/>
              </a:spcAft>
            </a:pPr>
            <a:r>
              <a:rPr lang="en-US" sz="2600" kern="1200">
                <a:solidFill>
                  <a:schemeClr val="tx1"/>
                </a:solidFill>
                <a:ea typeface="+mj-ea"/>
                <a:cs typeface="+mj-cs"/>
                <a:hlinkClick r:id="rId4"/>
              </a:rPr>
              <a:t>https://www.mksendlocaloffer.co.uk/education-and-send/starting-or-changing-school-and-transition-support</a:t>
            </a:r>
            <a:endParaRPr lang="en-US" sz="2600" kern="1200">
              <a:solidFill>
                <a:schemeClr val="tx1"/>
              </a:solidFill>
              <a:ea typeface="+mj-ea"/>
              <a:cs typeface="+mj-cs"/>
            </a:endParaRPr>
          </a:p>
          <a:p>
            <a:pPr>
              <a:lnSpc>
                <a:spcPct val="90000"/>
              </a:lnSpc>
              <a:spcBef>
                <a:spcPct val="0"/>
              </a:spcBef>
              <a:spcAft>
                <a:spcPts val="600"/>
              </a:spcAft>
            </a:pPr>
            <a:endParaRPr lang="en-US" sz="2000" kern="1200">
              <a:solidFill>
                <a:schemeClr val="tx1"/>
              </a:solidFill>
              <a:latin typeface="+mj-lt"/>
              <a:ea typeface="+mj-ea"/>
              <a:cs typeface="+mj-cs"/>
            </a:endParaRPr>
          </a:p>
        </p:txBody>
      </p:sp>
      <p:pic>
        <p:nvPicPr>
          <p:cNvPr id="12" name="Picture 11" descr="A white background with a black and white text&#10;&#10;Description automatically generated with medium confidence">
            <a:extLst>
              <a:ext uri="{FF2B5EF4-FFF2-40B4-BE49-F238E27FC236}">
                <a16:creationId xmlns:a16="http://schemas.microsoft.com/office/drawing/2014/main" id="{F9ADAF49-3770-42C3-9488-FDFD5A3936C4}"/>
              </a:ext>
            </a:extLst>
          </p:cNvPr>
          <p:cNvPicPr>
            <a:picLocks noChangeAspect="1"/>
          </p:cNvPicPr>
          <p:nvPr/>
        </p:nvPicPr>
        <p:blipFill rotWithShape="1">
          <a:blip r:embed="rId5">
            <a:extLst>
              <a:ext uri="{28A0092B-C50C-407E-A947-70E740481C1C}">
                <a14:useLocalDpi xmlns:a14="http://schemas.microsoft.com/office/drawing/2010/main" val="0"/>
              </a:ext>
            </a:extLst>
          </a:blip>
          <a:srcRect l="34158" r="-1" b="-1"/>
          <a:stretch/>
        </p:blipFill>
        <p:spPr>
          <a:xfrm>
            <a:off x="0" y="4694662"/>
            <a:ext cx="1665546" cy="1103972"/>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3" name="Footer Placeholder 5">
            <a:extLst>
              <a:ext uri="{FF2B5EF4-FFF2-40B4-BE49-F238E27FC236}">
                <a16:creationId xmlns:a16="http://schemas.microsoft.com/office/drawing/2014/main" id="{1534DEAA-3E7D-E75F-6C40-CAF06119664F}"/>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804639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 y="257262"/>
            <a:ext cx="12191391" cy="6857315"/>
          </a:xfrm>
          <a:prstGeom prst="rect">
            <a:avLst/>
          </a:prstGeom>
        </p:spPr>
      </p:pic>
      <p:sp>
        <p:nvSpPr>
          <p:cNvPr id="2" name="Flowchart: Sequential Access Storage 1">
            <a:extLst>
              <a:ext uri="{FF2B5EF4-FFF2-40B4-BE49-F238E27FC236}">
                <a16:creationId xmlns:a16="http://schemas.microsoft.com/office/drawing/2014/main" id="{5351795D-4A55-9073-3200-3518090E9EBB}"/>
              </a:ext>
            </a:extLst>
          </p:cNvPr>
          <p:cNvSpPr/>
          <p:nvPr/>
        </p:nvSpPr>
        <p:spPr>
          <a:xfrm>
            <a:off x="135280" y="213530"/>
            <a:ext cx="4612887" cy="3543335"/>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200" b="1"/>
              <a:t>Communication challenges</a:t>
            </a:r>
          </a:p>
          <a:p>
            <a:pPr algn="ctr"/>
            <a:r>
              <a:rPr lang="en-GB"/>
              <a:t>Difficulties with spoken language such as tone of voice and non-verbal body language. Not understanding banter, jokes or sarcasm can often make CYP with autism feel anxious and confused</a:t>
            </a:r>
          </a:p>
          <a:p>
            <a:pPr algn="ctr"/>
            <a:endParaRPr lang="en-GB"/>
          </a:p>
        </p:txBody>
      </p:sp>
      <p:sp>
        <p:nvSpPr>
          <p:cNvPr id="4" name="Flowchart: Sequential Access Storage 3">
            <a:extLst>
              <a:ext uri="{FF2B5EF4-FFF2-40B4-BE49-F238E27FC236}">
                <a16:creationId xmlns:a16="http://schemas.microsoft.com/office/drawing/2014/main" id="{817191B6-3220-B6A5-CF41-C6C28CD4EF56}"/>
              </a:ext>
            </a:extLst>
          </p:cNvPr>
          <p:cNvSpPr/>
          <p:nvPr/>
        </p:nvSpPr>
        <p:spPr>
          <a:xfrm>
            <a:off x="511559" y="3778422"/>
            <a:ext cx="4141076" cy="3125606"/>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dirty="0"/>
              <a:t>Bullying and Intolerance</a:t>
            </a:r>
          </a:p>
          <a:p>
            <a:pPr algn="ctr"/>
            <a:r>
              <a:rPr lang="en-GB" dirty="0"/>
              <a:t>Unfortunately, the differences between CYP with autism and their peers can lead to some level of bullying.</a:t>
            </a:r>
          </a:p>
          <a:p>
            <a:pPr algn="ctr"/>
            <a:endParaRPr lang="en-GB" dirty="0"/>
          </a:p>
        </p:txBody>
      </p:sp>
      <p:sp>
        <p:nvSpPr>
          <p:cNvPr id="5" name="Flowchart: Sequential Access Storage 4">
            <a:extLst>
              <a:ext uri="{FF2B5EF4-FFF2-40B4-BE49-F238E27FC236}">
                <a16:creationId xmlns:a16="http://schemas.microsoft.com/office/drawing/2014/main" id="{C0849A9C-AB13-83FA-D626-1A0319AD0E0F}"/>
              </a:ext>
            </a:extLst>
          </p:cNvPr>
          <p:cNvSpPr/>
          <p:nvPr/>
        </p:nvSpPr>
        <p:spPr>
          <a:xfrm>
            <a:off x="5080819" y="213530"/>
            <a:ext cx="5018178" cy="3543334"/>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a:t>Social challenges</a:t>
            </a:r>
          </a:p>
          <a:p>
            <a:pPr algn="ctr"/>
            <a:r>
              <a:rPr lang="en-GB"/>
              <a:t>Understanding social situations and the complexity that is often involved can cause CYP to respond inappropriately or rudely especially if they have misunderstood or misinterpreted a situation. This promotes more anxiety if they are made fun of by their peers.</a:t>
            </a:r>
          </a:p>
          <a:p>
            <a:pPr algn="ctr"/>
            <a:r>
              <a:rPr lang="en-GB"/>
              <a:t> </a:t>
            </a:r>
          </a:p>
        </p:txBody>
      </p:sp>
      <p:sp>
        <p:nvSpPr>
          <p:cNvPr id="6" name="Flowchart: Sequential Access Storage 5">
            <a:extLst>
              <a:ext uri="{FF2B5EF4-FFF2-40B4-BE49-F238E27FC236}">
                <a16:creationId xmlns:a16="http://schemas.microsoft.com/office/drawing/2014/main" id="{1677028C-87ED-22C7-948B-AF861A18808C}"/>
              </a:ext>
            </a:extLst>
          </p:cNvPr>
          <p:cNvSpPr/>
          <p:nvPr/>
        </p:nvSpPr>
        <p:spPr>
          <a:xfrm>
            <a:off x="5953590" y="3685919"/>
            <a:ext cx="4478059" cy="3304025"/>
          </a:xfrm>
          <a:prstGeom prst="flowChartMagneticTape">
            <a:avLst/>
          </a:prstGeom>
          <a:solidFill>
            <a:schemeClr val="accent6">
              <a:lumMod val="20000"/>
              <a:lumOff val="80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a:t>Sensory Issues</a:t>
            </a:r>
          </a:p>
          <a:p>
            <a:pPr algn="ctr"/>
            <a:r>
              <a:rPr lang="en-GB" sz="1600"/>
              <a:t>Large crowds in high school, bright lights, loud noises, changing classrooms, getting the school bus. CYP who seemed to ‘cope well’ in smaller primary school settings often struggle with larger Secondary settings.</a:t>
            </a:r>
          </a:p>
          <a:p>
            <a:pPr algn="ctr"/>
            <a:endParaRPr lang="en-GB"/>
          </a:p>
        </p:txBody>
      </p:sp>
      <p:sp>
        <p:nvSpPr>
          <p:cNvPr id="3" name="Footer Placeholder 5">
            <a:extLst>
              <a:ext uri="{FF2B5EF4-FFF2-40B4-BE49-F238E27FC236}">
                <a16:creationId xmlns:a16="http://schemas.microsoft.com/office/drawing/2014/main" id="{9AC29F0E-0AF1-8EC3-897F-97C010225021}"/>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19352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 y="685"/>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615637" y="594718"/>
            <a:ext cx="11179412" cy="10946908"/>
          </a:xfrm>
          <a:prstGeom prst="rect">
            <a:avLst/>
          </a:prstGeom>
          <a:noFill/>
        </p:spPr>
        <p:txBody>
          <a:bodyPr wrap="square" rtlCol="0">
            <a:spAutoFit/>
          </a:bodyPr>
          <a:lstStyle/>
          <a:p>
            <a:pPr>
              <a:lnSpc>
                <a:spcPts val="6000"/>
              </a:lnSpc>
            </a:pPr>
            <a:r>
              <a:rPr lang="en-GB" sz="3600" b="1" dirty="0">
                <a:solidFill>
                  <a:srgbClr val="008996"/>
                </a:solidFill>
              </a:rPr>
              <a:t>Strategic support for Autism and additional needs</a:t>
            </a:r>
          </a:p>
          <a:p>
            <a:pPr>
              <a:lnSpc>
                <a:spcPts val="6000"/>
              </a:lnSpc>
            </a:pPr>
            <a:r>
              <a:rPr lang="en-GB" sz="3000" b="1" dirty="0">
                <a:solidFill>
                  <a:srgbClr val="008996"/>
                </a:solidFill>
              </a:rPr>
              <a:t>Overview</a:t>
            </a:r>
            <a:endParaRPr lang="en-GB" sz="3000" b="1" dirty="0"/>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Adapt use of language and communication </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Aim to be as consistent as possible</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Visual aids and modelling</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Use transition supports such as sand timers, visual timetables, first and next boards (pictures, symbols and objects)</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Understand and consider the function(s) of behaviour</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Develop emotional regulation skills</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Consider the impact of the environment/sensory stimuli </a:t>
            </a:r>
          </a:p>
          <a:p>
            <a:pPr algn="ctr">
              <a:lnSpc>
                <a:spcPts val="6000"/>
              </a:lnSpc>
            </a:pPr>
            <a:endParaRPr lang="en-GB" sz="1600" b="1" dirty="0"/>
          </a:p>
          <a:p>
            <a:pPr algn="ctr">
              <a:lnSpc>
                <a:spcPts val="6000"/>
              </a:lnSpc>
            </a:pPr>
            <a:endParaRPr lang="en-GB" sz="3600" b="1" dirty="0"/>
          </a:p>
          <a:p>
            <a:pPr algn="ctr">
              <a:lnSpc>
                <a:spcPts val="6000"/>
              </a:lnSpc>
            </a:pPr>
            <a:endParaRPr lang="en-GB" sz="3600" b="1" dirty="0"/>
          </a:p>
          <a:p>
            <a:pPr algn="ctr">
              <a:lnSpc>
                <a:spcPts val="6000"/>
              </a:lnSpc>
            </a:pPr>
            <a:endParaRPr lang="en-GB" sz="3600" b="1" dirty="0"/>
          </a:p>
          <a:p>
            <a:pPr algn="ctr">
              <a:lnSpc>
                <a:spcPts val="6000"/>
              </a:lnSpc>
            </a:pPr>
            <a:endParaRPr lang="en-GB" sz="3600" b="1" dirty="0"/>
          </a:p>
          <a:p>
            <a:pPr algn="ctr">
              <a:lnSpc>
                <a:spcPts val="6000"/>
              </a:lnSpc>
            </a:pPr>
            <a:endParaRPr lang="en-GB" sz="3600" b="1" dirty="0"/>
          </a:p>
          <a:p>
            <a:pPr algn="ctr">
              <a:lnSpc>
                <a:spcPts val="6000"/>
              </a:lnSpc>
            </a:pPr>
            <a:endParaRPr lang="en-GB" sz="3600" b="1" dirty="0"/>
          </a:p>
        </p:txBody>
      </p:sp>
      <p:sp>
        <p:nvSpPr>
          <p:cNvPr id="2" name="Footer Placeholder 5">
            <a:extLst>
              <a:ext uri="{FF2B5EF4-FFF2-40B4-BE49-F238E27FC236}">
                <a16:creationId xmlns:a16="http://schemas.microsoft.com/office/drawing/2014/main" id="{1EFC3B0C-762B-9E34-56B5-D134156BDB49}"/>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3962602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29B9-AB97-7103-358A-D476934504CC}"/>
              </a:ext>
            </a:extLst>
          </p:cNvPr>
          <p:cNvSpPr>
            <a:spLocks noGrp="1"/>
          </p:cNvSpPr>
          <p:nvPr>
            <p:ph type="title"/>
          </p:nvPr>
        </p:nvSpPr>
        <p:spPr/>
        <p:txBody>
          <a:bodyPr/>
          <a:lstStyle/>
          <a:p>
            <a:r>
              <a:rPr lang="en-GB" b="1">
                <a:latin typeface="+mn-lt"/>
              </a:rPr>
              <a:t>Case Study – Jake year 7 </a:t>
            </a:r>
          </a:p>
        </p:txBody>
      </p:sp>
      <p:sp>
        <p:nvSpPr>
          <p:cNvPr id="3" name="Content Placeholder 2">
            <a:extLst>
              <a:ext uri="{FF2B5EF4-FFF2-40B4-BE49-F238E27FC236}">
                <a16:creationId xmlns:a16="http://schemas.microsoft.com/office/drawing/2014/main" id="{C1BADEBE-59F6-22C3-AF68-43FFC9BD85FF}"/>
              </a:ext>
            </a:extLst>
          </p:cNvPr>
          <p:cNvSpPr>
            <a:spLocks noGrp="1"/>
          </p:cNvSpPr>
          <p:nvPr>
            <p:ph idx="1"/>
          </p:nvPr>
        </p:nvSpPr>
        <p:spPr/>
        <p:txBody>
          <a:bodyPr>
            <a:normAutofit/>
          </a:bodyPr>
          <a:lstStyle/>
          <a:p>
            <a:r>
              <a:rPr lang="en-GB" dirty="0"/>
              <a:t>Jake has an ASD diagnosis; he is known for having a quick temper and often displays anxious behaviour when there are any changes to his routine. This morning he has walked into his first session late. </a:t>
            </a:r>
          </a:p>
          <a:p>
            <a:r>
              <a:rPr lang="en-GB" dirty="0"/>
              <a:t>The teacher tells him to ‘quickly’ sit down and get his workbook and equipment out ready to start the lesson, she starts to tell him what he has missed so far. Jake proceeds to move slowly and swipes a couple of pens already at his workspace onto the floor, he sits down but does not appear to be ready to start the session in fact he seems angry. Another pupil makes a remark at him and he ‘swears’ at them and declares he is not doing the work now because it’s boring!</a:t>
            </a:r>
          </a:p>
          <a:p>
            <a:endParaRPr lang="en-GB" dirty="0"/>
          </a:p>
        </p:txBody>
      </p:sp>
      <p:sp>
        <p:nvSpPr>
          <p:cNvPr id="4" name="Footer Placeholder 5">
            <a:extLst>
              <a:ext uri="{FF2B5EF4-FFF2-40B4-BE49-F238E27FC236}">
                <a16:creationId xmlns:a16="http://schemas.microsoft.com/office/drawing/2014/main" id="{0F3DD121-4FF3-1C73-847A-EB256EE130AC}"/>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3993528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oung boy looking out the window">
            <a:extLst>
              <a:ext uri="{FF2B5EF4-FFF2-40B4-BE49-F238E27FC236}">
                <a16:creationId xmlns:a16="http://schemas.microsoft.com/office/drawing/2014/main" id="{4231FF09-9158-A43C-BE55-351FD5F5B5C2}"/>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a:ln>
            <a:noFill/>
          </a:ln>
          <a:effectLst>
            <a:softEdge rad="112500"/>
          </a:effec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E215C-2F7D-8BE1-8CDC-2F4E69DE44D7}"/>
              </a:ext>
            </a:extLst>
          </p:cNvPr>
          <p:cNvSpPr>
            <a:spLocks noGrp="1"/>
          </p:cNvSpPr>
          <p:nvPr>
            <p:ph type="title"/>
          </p:nvPr>
        </p:nvSpPr>
        <p:spPr>
          <a:xfrm>
            <a:off x="838200" y="365125"/>
            <a:ext cx="3822189" cy="1899912"/>
          </a:xfrm>
        </p:spPr>
        <p:txBody>
          <a:bodyPr>
            <a:normAutofit/>
          </a:bodyPr>
          <a:lstStyle/>
          <a:p>
            <a:r>
              <a:rPr lang="en-GB" sz="4000" b="1">
                <a:latin typeface="+mn-lt"/>
              </a:rPr>
              <a:t>Case study – Jake year 7</a:t>
            </a:r>
          </a:p>
        </p:txBody>
      </p:sp>
      <p:sp>
        <p:nvSpPr>
          <p:cNvPr id="3" name="Content Placeholder 2">
            <a:extLst>
              <a:ext uri="{FF2B5EF4-FFF2-40B4-BE49-F238E27FC236}">
                <a16:creationId xmlns:a16="http://schemas.microsoft.com/office/drawing/2014/main" id="{55932649-869E-46E7-4389-90A9ADD9D0D4}"/>
              </a:ext>
            </a:extLst>
          </p:cNvPr>
          <p:cNvSpPr>
            <a:spLocks noGrp="1"/>
          </p:cNvSpPr>
          <p:nvPr>
            <p:ph idx="1"/>
          </p:nvPr>
        </p:nvSpPr>
        <p:spPr>
          <a:xfrm>
            <a:off x="659780" y="2025284"/>
            <a:ext cx="4347117" cy="4152492"/>
          </a:xfrm>
        </p:spPr>
        <p:txBody>
          <a:bodyPr>
            <a:normAutofit/>
          </a:bodyPr>
          <a:lstStyle/>
          <a:p>
            <a:r>
              <a:rPr lang="en-GB" b="1"/>
              <a:t>Q: </a:t>
            </a:r>
            <a:r>
              <a:rPr lang="en-GB"/>
              <a:t>What factors could be affecting Jake?</a:t>
            </a:r>
          </a:p>
          <a:p>
            <a:endParaRPr lang="en-GB"/>
          </a:p>
          <a:p>
            <a:r>
              <a:rPr lang="en-GB" b="1"/>
              <a:t>Q: </a:t>
            </a:r>
            <a:r>
              <a:rPr lang="en-GB"/>
              <a:t>What can be done at this stage?</a:t>
            </a:r>
          </a:p>
          <a:p>
            <a:endParaRPr lang="en-GB"/>
          </a:p>
          <a:p>
            <a:r>
              <a:rPr lang="en-GB" b="1"/>
              <a:t>Q: </a:t>
            </a:r>
            <a:r>
              <a:rPr lang="en-GB"/>
              <a:t>What can be done to support Jake ‘going forward’?</a:t>
            </a:r>
          </a:p>
          <a:p>
            <a:endParaRPr lang="en-GB" sz="2000"/>
          </a:p>
          <a:p>
            <a:endParaRPr lang="en-GB" sz="2000"/>
          </a:p>
        </p:txBody>
      </p:sp>
      <p:sp>
        <p:nvSpPr>
          <p:cNvPr id="4" name="Footer Placeholder 5">
            <a:extLst>
              <a:ext uri="{FF2B5EF4-FFF2-40B4-BE49-F238E27FC236}">
                <a16:creationId xmlns:a16="http://schemas.microsoft.com/office/drawing/2014/main" id="{42094019-F5A4-E145-048A-ED5A954B7A71}"/>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2574777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E215C-2F7D-8BE1-8CDC-2F4E69DE44D7}"/>
              </a:ext>
            </a:extLst>
          </p:cNvPr>
          <p:cNvSpPr>
            <a:spLocks noGrp="1"/>
          </p:cNvSpPr>
          <p:nvPr>
            <p:ph type="title"/>
          </p:nvPr>
        </p:nvSpPr>
        <p:spPr>
          <a:xfrm>
            <a:off x="1094678" y="-288500"/>
            <a:ext cx="10515600" cy="1325563"/>
          </a:xfrm>
        </p:spPr>
        <p:txBody>
          <a:bodyPr>
            <a:normAutofit/>
          </a:bodyPr>
          <a:lstStyle/>
          <a:p>
            <a:r>
              <a:rPr lang="en-GB" sz="4000" b="1">
                <a:latin typeface="+mn-lt"/>
              </a:rPr>
              <a:t>Jake - year 7</a:t>
            </a:r>
          </a:p>
        </p:txBody>
      </p:sp>
      <p:sp>
        <p:nvSpPr>
          <p:cNvPr id="3" name="Content Placeholder 2">
            <a:extLst>
              <a:ext uri="{FF2B5EF4-FFF2-40B4-BE49-F238E27FC236}">
                <a16:creationId xmlns:a16="http://schemas.microsoft.com/office/drawing/2014/main" id="{55932649-869E-46E7-4389-90A9ADD9D0D4}"/>
              </a:ext>
            </a:extLst>
          </p:cNvPr>
          <p:cNvSpPr>
            <a:spLocks noGrp="1"/>
          </p:cNvSpPr>
          <p:nvPr>
            <p:ph idx="1"/>
          </p:nvPr>
        </p:nvSpPr>
        <p:spPr>
          <a:xfrm>
            <a:off x="838200" y="869794"/>
            <a:ext cx="10515600" cy="6501161"/>
          </a:xfrm>
        </p:spPr>
        <p:txBody>
          <a:bodyPr>
            <a:normAutofit/>
          </a:bodyPr>
          <a:lstStyle/>
          <a:p>
            <a:r>
              <a:rPr lang="en-GB" sz="2000" b="1"/>
              <a:t>Q: What factors could be affecting Jake?</a:t>
            </a:r>
          </a:p>
          <a:p>
            <a:r>
              <a:rPr lang="en-GB" sz="2000" b="1"/>
              <a:t>A: </a:t>
            </a:r>
            <a:r>
              <a:rPr lang="en-GB" sz="2000">
                <a:solidFill>
                  <a:srgbClr val="008996"/>
                </a:solidFill>
              </a:rPr>
              <a:t>Probable factor is that he is late starting the morning session, he is out of routine/sync. However, there could be a combination of factors that are affecting Jake, we don’t know the particulars at this stage and he could be upset about something ‘seemingly’ unrelated.</a:t>
            </a:r>
          </a:p>
          <a:p>
            <a:r>
              <a:rPr lang="en-GB" sz="2000" b="1"/>
              <a:t>Q: What can be done at this stage to support Jake but not delay the lesson?</a:t>
            </a:r>
          </a:p>
          <a:p>
            <a:r>
              <a:rPr lang="en-GB" sz="2000" b="1"/>
              <a:t>A: </a:t>
            </a:r>
            <a:r>
              <a:rPr lang="en-GB" sz="2000">
                <a:solidFill>
                  <a:srgbClr val="008996"/>
                </a:solidFill>
              </a:rPr>
              <a:t>It is difficult to support an autistic CYP who is already displaying anxious behaviour as once started it can be difficult for them to ‘change course’, however, possibly offering Jake opportunities to regulate himself (using resources, asking a LSA/TA to support this) and allow for processing time before he starts the session. The person who knows Jake best would be the best to support this.</a:t>
            </a:r>
          </a:p>
          <a:p>
            <a:r>
              <a:rPr lang="en-GB" sz="2000" b="1"/>
              <a:t>Q: What can be done to support Jake – ‘going forward’?</a:t>
            </a:r>
          </a:p>
          <a:p>
            <a:r>
              <a:rPr lang="en-GB" sz="2000" b="1"/>
              <a:t>A: </a:t>
            </a:r>
            <a:r>
              <a:rPr lang="en-GB" sz="2000">
                <a:solidFill>
                  <a:srgbClr val="008996"/>
                </a:solidFill>
              </a:rPr>
              <a:t>Asking Jake what would be helpful to him in situations where he is anxious or out of sync/routine, listening to Jakes views is integral to understanding the best ways to support him. Perhaps think about ways in which Jake can ‘self-regulate’, devising a plan to use in situations such as this (e.g. one of the resources suggested), offering a quiet area to work in, visual supports/aids or a snack. Clear instructions, concise language – not using ‘quickly, hurry, come on’! Offering praise when he has been able to self-regulate successfully.</a:t>
            </a:r>
          </a:p>
        </p:txBody>
      </p:sp>
      <p:sp>
        <p:nvSpPr>
          <p:cNvPr id="4" name="Footer Placeholder 5">
            <a:extLst>
              <a:ext uri="{FF2B5EF4-FFF2-40B4-BE49-F238E27FC236}">
                <a16:creationId xmlns:a16="http://schemas.microsoft.com/office/drawing/2014/main" id="{2F3AFB74-C1DC-F80B-A67D-A86A07F842F0}"/>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3982327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29B9-AB97-7103-358A-D476934504CC}"/>
              </a:ext>
            </a:extLst>
          </p:cNvPr>
          <p:cNvSpPr>
            <a:spLocks noGrp="1"/>
          </p:cNvSpPr>
          <p:nvPr>
            <p:ph type="title"/>
          </p:nvPr>
        </p:nvSpPr>
        <p:spPr>
          <a:xfrm>
            <a:off x="838199" y="0"/>
            <a:ext cx="10426391" cy="1325563"/>
          </a:xfrm>
        </p:spPr>
        <p:txBody>
          <a:bodyPr/>
          <a:lstStyle/>
          <a:p>
            <a:r>
              <a:rPr lang="en-GB" b="1">
                <a:latin typeface="+mn-lt"/>
              </a:rPr>
              <a:t>Case Study: Mia - year 6 </a:t>
            </a:r>
          </a:p>
        </p:txBody>
      </p:sp>
      <p:sp>
        <p:nvSpPr>
          <p:cNvPr id="3" name="Content Placeholder 2">
            <a:extLst>
              <a:ext uri="{FF2B5EF4-FFF2-40B4-BE49-F238E27FC236}">
                <a16:creationId xmlns:a16="http://schemas.microsoft.com/office/drawing/2014/main" id="{C1BADEBE-59F6-22C3-AF68-43FFC9BD85FF}"/>
              </a:ext>
            </a:extLst>
          </p:cNvPr>
          <p:cNvSpPr>
            <a:spLocks noGrp="1"/>
          </p:cNvSpPr>
          <p:nvPr>
            <p:ph idx="1"/>
          </p:nvPr>
        </p:nvSpPr>
        <p:spPr>
          <a:xfrm>
            <a:off x="838200" y="1325564"/>
            <a:ext cx="10515600" cy="5532436"/>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Mia is currently being assessed for possible ASD, she is a quiet pupil who is capable of working academically without much support. However, Mia is often alone at break times, does not want to ‘join in’ activities and often has days off school due to ‘nervousness and sickness’. Mia’s mother states that she is a different child at home compared to school, showing signs of anxiety in the mornings before school, shaking, crying and feigning sickness to avoid school.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Mia says that she has ‘friends’ and that she likes schoolwork but not school! She states that she is worrying about her SATs and that if she does not do well this will be a ‘bad thing’.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Teachers have observed that Mia will say that she is sick or feels unwell on days where they have P.E or assemblies, group activities, despite ‘appearing well’.</a:t>
            </a:r>
          </a:p>
          <a:p>
            <a:pPr marL="0" indent="0">
              <a:buNone/>
            </a:pPr>
            <a:endParaRPr lang="en-GB" dirty="0"/>
          </a:p>
        </p:txBody>
      </p:sp>
      <p:sp>
        <p:nvSpPr>
          <p:cNvPr id="4" name="Footer Placeholder 5">
            <a:extLst>
              <a:ext uri="{FF2B5EF4-FFF2-40B4-BE49-F238E27FC236}">
                <a16:creationId xmlns:a16="http://schemas.microsoft.com/office/drawing/2014/main" id="{0848F267-2198-1A26-82F9-9E41C2F3D6CB}"/>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2759296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 y="0"/>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999709" y="5269509"/>
            <a:ext cx="7866889" cy="1587807"/>
          </a:xfrm>
          <a:prstGeom prst="rect">
            <a:avLst/>
          </a:prstGeom>
          <a:noFill/>
        </p:spPr>
        <p:txBody>
          <a:bodyPr wrap="square" rtlCol="0">
            <a:spAutoFit/>
          </a:bodyPr>
          <a:lstStyle/>
          <a:p>
            <a:pPr algn="ctr">
              <a:lnSpc>
                <a:spcPts val="6000"/>
              </a:lnSpc>
            </a:pPr>
            <a:r>
              <a:rPr lang="en-GB" sz="4400" b="1" dirty="0"/>
              <a:t>Autism and Anxiety </a:t>
            </a:r>
          </a:p>
          <a:p>
            <a:pPr algn="ctr">
              <a:lnSpc>
                <a:spcPts val="6000"/>
              </a:lnSpc>
            </a:pPr>
            <a:endParaRPr lang="en-GB" sz="4400" b="1" dirty="0"/>
          </a:p>
        </p:txBody>
      </p:sp>
      <p:pic>
        <p:nvPicPr>
          <p:cNvPr id="5" name="Picture 4">
            <a:extLst>
              <a:ext uri="{FF2B5EF4-FFF2-40B4-BE49-F238E27FC236}">
                <a16:creationId xmlns:a16="http://schemas.microsoft.com/office/drawing/2014/main" id="{9BF6BA0B-F0DA-191A-A673-49BF0478278D}"/>
              </a:ext>
            </a:extLst>
          </p:cNvPr>
          <p:cNvPicPr>
            <a:picLocks noChangeAspect="1"/>
          </p:cNvPicPr>
          <p:nvPr/>
        </p:nvPicPr>
        <p:blipFill>
          <a:blip r:embed="rId3"/>
          <a:stretch>
            <a:fillRect/>
          </a:stretch>
        </p:blipFill>
        <p:spPr>
          <a:xfrm>
            <a:off x="743174" y="743449"/>
            <a:ext cx="6634851" cy="3203767"/>
          </a:xfrm>
          <a:prstGeom prst="rect">
            <a:avLst/>
          </a:prstGeom>
        </p:spPr>
      </p:pic>
      <p:sp>
        <p:nvSpPr>
          <p:cNvPr id="2" name="Speech Bubble: Oval 1">
            <a:extLst>
              <a:ext uri="{FF2B5EF4-FFF2-40B4-BE49-F238E27FC236}">
                <a16:creationId xmlns:a16="http://schemas.microsoft.com/office/drawing/2014/main" id="{ED47638C-D729-690A-7CBD-02BD718FA23B}"/>
              </a:ext>
            </a:extLst>
          </p:cNvPr>
          <p:cNvSpPr/>
          <p:nvPr/>
        </p:nvSpPr>
        <p:spPr>
          <a:xfrm>
            <a:off x="7157544" y="743448"/>
            <a:ext cx="4456386" cy="2869325"/>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The mentimeter response from the last MHL has been appreciated and we have used your contributions to choose various topics to discuss over the academic year.</a:t>
            </a:r>
          </a:p>
        </p:txBody>
      </p:sp>
      <p:sp>
        <p:nvSpPr>
          <p:cNvPr id="3" name="Footer Placeholder 5">
            <a:extLst>
              <a:ext uri="{FF2B5EF4-FFF2-40B4-BE49-F238E27FC236}">
                <a16:creationId xmlns:a16="http://schemas.microsoft.com/office/drawing/2014/main" id="{3BB67BA7-7B5E-7A04-2B69-4CD7D4C7D0FA}"/>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2887180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ild wearing polka-dots">
            <a:extLst>
              <a:ext uri="{FF2B5EF4-FFF2-40B4-BE49-F238E27FC236}">
                <a16:creationId xmlns:a16="http://schemas.microsoft.com/office/drawing/2014/main" id="{C3FC1B90-BDC6-C242-8D5E-D3D6D8A265A3}"/>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E215C-2F7D-8BE1-8CDC-2F4E69DE44D7}"/>
              </a:ext>
            </a:extLst>
          </p:cNvPr>
          <p:cNvSpPr>
            <a:spLocks noGrp="1"/>
          </p:cNvSpPr>
          <p:nvPr>
            <p:ph type="title"/>
          </p:nvPr>
        </p:nvSpPr>
        <p:spPr>
          <a:xfrm>
            <a:off x="838200" y="365125"/>
            <a:ext cx="3822189" cy="1899912"/>
          </a:xfrm>
        </p:spPr>
        <p:txBody>
          <a:bodyPr>
            <a:normAutofit/>
          </a:bodyPr>
          <a:lstStyle/>
          <a:p>
            <a:r>
              <a:rPr lang="en-GB" sz="4000" b="1">
                <a:latin typeface="+mn-lt"/>
              </a:rPr>
              <a:t>Case study: Mia - year 6</a:t>
            </a:r>
          </a:p>
        </p:txBody>
      </p:sp>
      <p:sp>
        <p:nvSpPr>
          <p:cNvPr id="3" name="Content Placeholder 2">
            <a:extLst>
              <a:ext uri="{FF2B5EF4-FFF2-40B4-BE49-F238E27FC236}">
                <a16:creationId xmlns:a16="http://schemas.microsoft.com/office/drawing/2014/main" id="{55932649-869E-46E7-4389-90A9ADD9D0D4}"/>
              </a:ext>
            </a:extLst>
          </p:cNvPr>
          <p:cNvSpPr>
            <a:spLocks noGrp="1"/>
          </p:cNvSpPr>
          <p:nvPr>
            <p:ph idx="1"/>
          </p:nvPr>
        </p:nvSpPr>
        <p:spPr>
          <a:xfrm>
            <a:off x="838197" y="2110815"/>
            <a:ext cx="3822189" cy="3742762"/>
          </a:xfrm>
        </p:spPr>
        <p:txBody>
          <a:bodyPr>
            <a:normAutofit fontScale="92500" lnSpcReduction="20000"/>
          </a:bodyPr>
          <a:lstStyle/>
          <a:p>
            <a:r>
              <a:rPr lang="en-GB" b="1"/>
              <a:t>Q: </a:t>
            </a:r>
            <a:r>
              <a:rPr lang="en-GB"/>
              <a:t>What assumptions could be made about Mia?</a:t>
            </a:r>
          </a:p>
          <a:p>
            <a:endParaRPr lang="en-GB"/>
          </a:p>
          <a:p>
            <a:r>
              <a:rPr lang="en-GB" b="1"/>
              <a:t>Q: </a:t>
            </a:r>
            <a:r>
              <a:rPr lang="en-GB"/>
              <a:t>Should anxiety be considered as an issue for Mia? </a:t>
            </a:r>
          </a:p>
          <a:p>
            <a:endParaRPr lang="en-GB"/>
          </a:p>
          <a:p>
            <a:r>
              <a:rPr lang="en-GB" b="1"/>
              <a:t>Q: </a:t>
            </a:r>
            <a:r>
              <a:rPr lang="en-GB"/>
              <a:t>What possible support would you suggest for Mia?</a:t>
            </a:r>
          </a:p>
          <a:p>
            <a:endParaRPr lang="en-GB" sz="2000"/>
          </a:p>
          <a:p>
            <a:endParaRPr lang="en-GB" sz="2000"/>
          </a:p>
        </p:txBody>
      </p:sp>
      <p:sp>
        <p:nvSpPr>
          <p:cNvPr id="4" name="Footer Placeholder 5">
            <a:extLst>
              <a:ext uri="{FF2B5EF4-FFF2-40B4-BE49-F238E27FC236}">
                <a16:creationId xmlns:a16="http://schemas.microsoft.com/office/drawing/2014/main" id="{077F6F7C-4E48-E4E4-AC26-A90434EFD2E8}"/>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665496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 y="685"/>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615636" y="260181"/>
            <a:ext cx="11179412" cy="6391493"/>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prstClr val="black"/>
                </a:solidFill>
                <a:effectLst/>
                <a:uLnTx/>
                <a:uFillTx/>
                <a:latin typeface="Calibri" panose="020F0502020204030204"/>
                <a:ea typeface="+mn-ea"/>
                <a:cs typeface="+mn-cs"/>
              </a:rPr>
              <a:t>Q: What assumptions could be made about Mia?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008996"/>
                </a:solidFill>
                <a:effectLst/>
                <a:uLnTx/>
                <a:uFillTx/>
                <a:latin typeface="Calibri" panose="020F0502020204030204"/>
                <a:ea typeface="+mn-ea"/>
                <a:cs typeface="+mn-cs"/>
              </a:rPr>
              <a:t>Her current assessment for ASD means that </a:t>
            </a:r>
            <a:r>
              <a:rPr kumimoji="0" lang="en-GB" sz="2600" b="1" i="0" u="sng" strike="noStrike" kern="1200" cap="none" spc="0" normalizeH="0" baseline="0" noProof="0">
                <a:ln>
                  <a:noFill/>
                </a:ln>
                <a:solidFill>
                  <a:srgbClr val="008996"/>
                </a:solidFill>
                <a:effectLst/>
                <a:uLnTx/>
                <a:uFillTx/>
                <a:latin typeface="Calibri" panose="020F0502020204030204"/>
                <a:ea typeface="+mn-ea"/>
                <a:cs typeface="+mn-cs"/>
              </a:rPr>
              <a:t>ALL</a:t>
            </a:r>
            <a:r>
              <a:rPr kumimoji="0" lang="en-GB" sz="2600" b="0" i="0" u="none" strike="noStrike" kern="1200" cap="none" spc="0" normalizeH="0" baseline="0" noProof="0">
                <a:ln>
                  <a:noFill/>
                </a:ln>
                <a:solidFill>
                  <a:srgbClr val="008996"/>
                </a:solidFill>
                <a:effectLst/>
                <a:uLnTx/>
                <a:uFillTx/>
                <a:latin typeface="Calibri" panose="020F0502020204030204"/>
                <a:ea typeface="+mn-ea"/>
                <a:cs typeface="+mn-cs"/>
              </a:rPr>
              <a:t> of her behaviours may be attributed to autism </a:t>
            </a:r>
            <a:r>
              <a:rPr lang="en-GB" sz="2600">
                <a:solidFill>
                  <a:srgbClr val="008996"/>
                </a:solidFill>
                <a:latin typeface="Calibri" panose="020F0502020204030204"/>
              </a:rPr>
              <a:t>which can be unhelpful. Also that because she is doing well academically and has no ‘real issue’ in class - that she will be okay and ‘some children in year 6 become anxious about their SATs anyway!’</a:t>
            </a:r>
            <a:endParaRPr kumimoji="0" lang="en-GB" sz="2600" b="0" i="0" u="none" strike="noStrike" kern="1200" cap="none" spc="0" normalizeH="0" baseline="0" noProof="0">
              <a:ln>
                <a:noFill/>
              </a:ln>
              <a:solidFill>
                <a:srgbClr val="008996"/>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prstClr val="black"/>
                </a:solidFill>
                <a:effectLst/>
                <a:uLnTx/>
                <a:uFillTx/>
                <a:latin typeface="Calibri" panose="020F0502020204030204"/>
                <a:ea typeface="+mn-ea"/>
                <a:cs typeface="+mn-cs"/>
              </a:rPr>
              <a:t>Q: </a:t>
            </a:r>
            <a:r>
              <a:rPr lang="en-GB" sz="2600" b="1">
                <a:solidFill>
                  <a:prstClr val="black"/>
                </a:solidFill>
                <a:latin typeface="Calibri" panose="020F0502020204030204"/>
              </a:rPr>
              <a:t>Should</a:t>
            </a:r>
            <a:r>
              <a:rPr kumimoji="0" lang="en-GB" sz="2600" b="1" i="0" u="none" strike="noStrike" kern="1200" cap="none" spc="0" normalizeH="0" baseline="0" noProof="0">
                <a:ln>
                  <a:noFill/>
                </a:ln>
                <a:solidFill>
                  <a:prstClr val="black"/>
                </a:solidFill>
                <a:effectLst/>
                <a:uLnTx/>
                <a:uFillTx/>
                <a:latin typeface="Calibri" panose="020F0502020204030204"/>
                <a:ea typeface="+mn-ea"/>
                <a:cs typeface="+mn-cs"/>
              </a:rPr>
              <a:t> anxiety be considered as an issue for Mia?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600">
                <a:solidFill>
                  <a:srgbClr val="008996"/>
                </a:solidFill>
                <a:latin typeface="Calibri" panose="020F0502020204030204"/>
              </a:rPr>
              <a:t>Yes, Mia may be ‘masking’ at school and repressing behaviour until she is back home. Social situations appear to be more anxiety inducing for Mia, this type of anxiety could develop into Emotionally Based School Avoidance (EBSA).</a:t>
            </a:r>
            <a:endParaRPr kumimoji="0" lang="en-GB" sz="2600" b="0" i="0" u="none" strike="noStrike" kern="1200" cap="none" spc="0" normalizeH="0" baseline="0" noProof="0">
              <a:ln>
                <a:noFill/>
              </a:ln>
              <a:solidFill>
                <a:srgbClr val="008996"/>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prstClr val="black"/>
                </a:solidFill>
                <a:effectLst/>
                <a:uLnTx/>
                <a:uFillTx/>
                <a:latin typeface="Calibri" panose="020F0502020204030204"/>
                <a:ea typeface="+mn-ea"/>
                <a:cs typeface="+mn-cs"/>
              </a:rPr>
              <a:t>Q: What possible support would you suggest for Mia?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600">
                <a:solidFill>
                  <a:srgbClr val="008996"/>
                </a:solidFill>
                <a:latin typeface="Calibri" panose="020F0502020204030204"/>
              </a:rPr>
              <a:t>Gaining Mia’s views about school and identifying areas where further support is needed such as P.E and assemblies, seeking support from MHST or Educational Psychology consultation. – Plan – Do – Review! Home to School diary?</a:t>
            </a:r>
            <a:endParaRPr kumimoji="0" lang="en-GB" sz="2600" b="0" i="0" u="none" strike="noStrike" kern="1200" cap="none" spc="0" normalizeH="0" baseline="0" noProof="0">
              <a:ln>
                <a:noFill/>
              </a:ln>
              <a:solidFill>
                <a:srgbClr val="008996"/>
              </a:solidFill>
              <a:effectLst/>
              <a:uLnTx/>
              <a:uFillTx/>
              <a:latin typeface="Calibri" panose="020F0502020204030204"/>
              <a:ea typeface="+mn-ea"/>
              <a:cs typeface="+mn-cs"/>
            </a:endParaRPr>
          </a:p>
        </p:txBody>
      </p:sp>
      <p:sp>
        <p:nvSpPr>
          <p:cNvPr id="2" name="Footer Placeholder 5">
            <a:extLst>
              <a:ext uri="{FF2B5EF4-FFF2-40B4-BE49-F238E27FC236}">
                <a16:creationId xmlns:a16="http://schemas.microsoft.com/office/drawing/2014/main" id="{27F22017-3401-B54B-3A0A-FD4C333C452B}"/>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1293296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rson holding smiling emoji">
            <a:extLst>
              <a:ext uri="{FF2B5EF4-FFF2-40B4-BE49-F238E27FC236}">
                <a16:creationId xmlns:a16="http://schemas.microsoft.com/office/drawing/2014/main" id="{B0D4EC4B-2266-0BB9-E35E-2C35089FFABE}"/>
              </a:ext>
            </a:extLst>
          </p:cNvPr>
          <p:cNvPicPr>
            <a:picLocks noChangeAspect="1"/>
          </p:cNvPicPr>
          <p:nvPr/>
        </p:nvPicPr>
        <p:blipFill rotWithShape="1">
          <a:blip r:embed="rId2">
            <a:extLst>
              <a:ext uri="{28A0092B-C50C-407E-A947-70E740481C1C}">
                <a14:useLocalDpi xmlns:a14="http://schemas.microsoft.com/office/drawing/2010/main" val="0"/>
              </a:ext>
            </a:extLst>
          </a:blip>
          <a:srcRect l="17499" r="3189"/>
          <a:stretch/>
        </p:blipFill>
        <p:spPr>
          <a:xfrm>
            <a:off x="2590337" y="-449"/>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4E7EF3-F094-6801-2A1D-C50F02001E82}"/>
              </a:ext>
            </a:extLst>
          </p:cNvPr>
          <p:cNvSpPr>
            <a:spLocks noGrp="1"/>
          </p:cNvSpPr>
          <p:nvPr>
            <p:ph type="title"/>
          </p:nvPr>
        </p:nvSpPr>
        <p:spPr>
          <a:xfrm>
            <a:off x="455434" y="2082321"/>
            <a:ext cx="11281131" cy="3368537"/>
          </a:xfrm>
        </p:spPr>
        <p:txBody>
          <a:bodyPr vert="horz" lIns="91440" tIns="45720" rIns="91440" bIns="45720" rtlCol="0">
            <a:normAutofit fontScale="90000"/>
          </a:bodyPr>
          <a:lstStyle/>
          <a:p>
            <a:br>
              <a:rPr lang="en-US" sz="3200" b="1" dirty="0">
                <a:latin typeface="+mn-lt"/>
              </a:rPr>
            </a:br>
            <a:br>
              <a:rPr lang="en-US" sz="3200" b="1" dirty="0">
                <a:latin typeface="+mn-lt"/>
              </a:rPr>
            </a:br>
            <a:r>
              <a:rPr lang="en-US" sz="3200" b="1" dirty="0">
                <a:latin typeface="+mn-lt"/>
              </a:rPr>
              <a:t>In our previous MHL network meeting (2022), we talked about Positive Psychology and Wellbeing – Martin Seligman’s work (2012). Here is a reminder to take another look at this concept and think about applying  this with CYP who have Autism and Anxiety.</a:t>
            </a:r>
            <a:br>
              <a:rPr lang="en-US" sz="3200" b="1" dirty="0">
                <a:latin typeface="+mn-lt"/>
              </a:rPr>
            </a:br>
            <a:br>
              <a:rPr lang="en-US" sz="3200" b="1" dirty="0">
                <a:latin typeface="+mn-lt"/>
              </a:rPr>
            </a:br>
            <a:r>
              <a:rPr lang="en-GB" sz="2900" b="1" dirty="0">
                <a:latin typeface="+mn-lt"/>
              </a:rPr>
              <a:t>Positive psychology's </a:t>
            </a:r>
            <a:r>
              <a:rPr lang="en-GB" sz="2900" dirty="0">
                <a:latin typeface="+mn-lt"/>
              </a:rPr>
              <a:t>main aim is to encourage people to discover and nurture their character strengths, rather than channelling their efforts into correcting shortcomings.</a:t>
            </a:r>
            <a:br>
              <a:rPr lang="en-GB" sz="2900" dirty="0">
                <a:latin typeface="+mn-lt"/>
              </a:rPr>
            </a:br>
            <a:br>
              <a:rPr lang="en-GB" sz="2900" dirty="0">
                <a:latin typeface="+mn-lt"/>
              </a:rPr>
            </a:br>
            <a:r>
              <a:rPr lang="en-GB" sz="2900" dirty="0">
                <a:latin typeface="+mn-lt"/>
              </a:rPr>
              <a:t>The </a:t>
            </a:r>
            <a:r>
              <a:rPr lang="en-GB" sz="2900" b="1" dirty="0">
                <a:latin typeface="+mn-lt"/>
              </a:rPr>
              <a:t>PERMA Model </a:t>
            </a:r>
            <a:r>
              <a:rPr lang="en-GB" sz="2900" dirty="0">
                <a:latin typeface="+mn-lt"/>
              </a:rPr>
              <a:t>is a useful framework for understanding and measuring psychological wellness.</a:t>
            </a:r>
            <a:br>
              <a:rPr lang="en-GB" sz="2900" dirty="0">
                <a:latin typeface="+mn-lt"/>
              </a:rPr>
            </a:br>
            <a:br>
              <a:rPr lang="en-GB" sz="2900" dirty="0">
                <a:latin typeface="+mn-lt"/>
              </a:rPr>
            </a:br>
            <a:br>
              <a:rPr lang="en-GB" sz="2900" dirty="0">
                <a:latin typeface="+mn-lt"/>
              </a:rPr>
            </a:br>
            <a:br>
              <a:rPr lang="en-GB" sz="2900" dirty="0">
                <a:latin typeface="+mn-lt"/>
              </a:rPr>
            </a:br>
            <a:br>
              <a:rPr lang="en-GB" sz="2900" dirty="0">
                <a:latin typeface="+mn-lt"/>
              </a:rPr>
            </a:br>
            <a:br>
              <a:rPr lang="en-GB" sz="2900" dirty="0">
                <a:latin typeface="+mn-lt"/>
              </a:rPr>
            </a:br>
            <a:endParaRPr lang="en-US" sz="2900" dirty="0">
              <a:latin typeface="+mn-lt"/>
            </a:endParaRPr>
          </a:p>
        </p:txBody>
      </p:sp>
      <p:sp>
        <p:nvSpPr>
          <p:cNvPr id="4" name="TextBox 3">
            <a:extLst>
              <a:ext uri="{FF2B5EF4-FFF2-40B4-BE49-F238E27FC236}">
                <a16:creationId xmlns:a16="http://schemas.microsoft.com/office/drawing/2014/main" id="{FF6A4320-DC6E-85CB-0D41-C46A3382CC08}"/>
              </a:ext>
            </a:extLst>
          </p:cNvPr>
          <p:cNvSpPr txBox="1"/>
          <p:nvPr/>
        </p:nvSpPr>
        <p:spPr>
          <a:xfrm>
            <a:off x="-621160" y="138940"/>
            <a:ext cx="6062956" cy="791307"/>
          </a:xfrm>
          <a:prstGeom prst="rect">
            <a:avLst/>
          </a:prstGeom>
          <a:noFill/>
        </p:spPr>
        <p:txBody>
          <a:bodyPr wrap="square">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lang="en-GB" sz="3600" b="1">
                <a:solidFill>
                  <a:srgbClr val="008996"/>
                </a:solidFill>
                <a:latin typeface="Calibri" panose="020F0502020204030204"/>
              </a:rPr>
              <a:t>Positive Psychology </a:t>
            </a:r>
            <a:endParaRPr kumimoji="0" lang="en-GB" sz="3600" b="1" i="0" u="none" strike="noStrike" kern="1200" cap="none" spc="0" normalizeH="0" baseline="0" noProof="0">
              <a:ln>
                <a:noFill/>
              </a:ln>
              <a:solidFill>
                <a:srgbClr val="008996"/>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43F1E8D-BC2E-82AC-5E02-854002501987}"/>
              </a:ext>
            </a:extLst>
          </p:cNvPr>
          <p:cNvGrpSpPr/>
          <p:nvPr/>
        </p:nvGrpSpPr>
        <p:grpSpPr>
          <a:xfrm>
            <a:off x="652547" y="5702467"/>
            <a:ext cx="10064610" cy="872557"/>
            <a:chOff x="956929" y="2992721"/>
            <a:chExt cx="10064610" cy="872557"/>
          </a:xfrm>
        </p:grpSpPr>
        <p:grpSp>
          <p:nvGrpSpPr>
            <p:cNvPr id="11" name="Group 10">
              <a:extLst>
                <a:ext uri="{FF2B5EF4-FFF2-40B4-BE49-F238E27FC236}">
                  <a16:creationId xmlns:a16="http://schemas.microsoft.com/office/drawing/2014/main" id="{8D011474-CDED-6750-DD48-1FFCCF0A91C3}"/>
                </a:ext>
              </a:extLst>
            </p:cNvPr>
            <p:cNvGrpSpPr/>
            <p:nvPr/>
          </p:nvGrpSpPr>
          <p:grpSpPr>
            <a:xfrm>
              <a:off x="956929" y="2992721"/>
              <a:ext cx="10064610" cy="872557"/>
              <a:chOff x="255180" y="2992716"/>
              <a:chExt cx="10064610" cy="872557"/>
            </a:xfrm>
          </p:grpSpPr>
          <p:sp>
            <p:nvSpPr>
              <p:cNvPr id="17" name="Arrow: Chevron 16">
                <a:extLst>
                  <a:ext uri="{FF2B5EF4-FFF2-40B4-BE49-F238E27FC236}">
                    <a16:creationId xmlns:a16="http://schemas.microsoft.com/office/drawing/2014/main" id="{12E6E511-89CA-24BE-E8D2-567977F099B0}"/>
                  </a:ext>
                </a:extLst>
              </p:cNvPr>
              <p:cNvSpPr/>
              <p:nvPr/>
            </p:nvSpPr>
            <p:spPr>
              <a:xfrm>
                <a:off x="255180" y="2992726"/>
                <a:ext cx="2286000" cy="872547"/>
              </a:xfrm>
              <a:prstGeom prst="chevron">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hevron 18">
                <a:extLst>
                  <a:ext uri="{FF2B5EF4-FFF2-40B4-BE49-F238E27FC236}">
                    <a16:creationId xmlns:a16="http://schemas.microsoft.com/office/drawing/2014/main" id="{1A569865-D76E-FFED-0A5E-88B907AC3FE3}"/>
                  </a:ext>
                </a:extLst>
              </p:cNvPr>
              <p:cNvSpPr/>
              <p:nvPr/>
            </p:nvSpPr>
            <p:spPr>
              <a:xfrm>
                <a:off x="2192970" y="2992717"/>
                <a:ext cx="2286000" cy="872547"/>
              </a:xfrm>
              <a:prstGeom prst="chevron">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Chevron 19">
                <a:extLst>
                  <a:ext uri="{FF2B5EF4-FFF2-40B4-BE49-F238E27FC236}">
                    <a16:creationId xmlns:a16="http://schemas.microsoft.com/office/drawing/2014/main" id="{AF7D7485-F697-7D87-9EF0-92D64BB1FA68}"/>
                  </a:ext>
                </a:extLst>
              </p:cNvPr>
              <p:cNvSpPr/>
              <p:nvPr/>
            </p:nvSpPr>
            <p:spPr>
              <a:xfrm>
                <a:off x="4130760" y="2992717"/>
                <a:ext cx="2286000" cy="872547"/>
              </a:xfrm>
              <a:prstGeom prst="chevron">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Arrow: Chevron 21">
                <a:extLst>
                  <a:ext uri="{FF2B5EF4-FFF2-40B4-BE49-F238E27FC236}">
                    <a16:creationId xmlns:a16="http://schemas.microsoft.com/office/drawing/2014/main" id="{DACC3C32-14DE-A453-94F4-DA29B2DDA710}"/>
                  </a:ext>
                </a:extLst>
              </p:cNvPr>
              <p:cNvSpPr/>
              <p:nvPr/>
            </p:nvSpPr>
            <p:spPr>
              <a:xfrm>
                <a:off x="6096000" y="2992717"/>
                <a:ext cx="2286000" cy="872547"/>
              </a:xfrm>
              <a:prstGeom prst="chevron">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Arrow: Chevron 23">
                <a:extLst>
                  <a:ext uri="{FF2B5EF4-FFF2-40B4-BE49-F238E27FC236}">
                    <a16:creationId xmlns:a16="http://schemas.microsoft.com/office/drawing/2014/main" id="{ED31059C-6B5F-1CDF-321B-0118699157FB}"/>
                  </a:ext>
                </a:extLst>
              </p:cNvPr>
              <p:cNvSpPr/>
              <p:nvPr/>
            </p:nvSpPr>
            <p:spPr>
              <a:xfrm>
                <a:off x="8033790" y="2992716"/>
                <a:ext cx="2286000" cy="872547"/>
              </a:xfrm>
              <a:prstGeom prst="chevron">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11">
              <a:extLst>
                <a:ext uri="{FF2B5EF4-FFF2-40B4-BE49-F238E27FC236}">
                  <a16:creationId xmlns:a16="http://schemas.microsoft.com/office/drawing/2014/main" id="{CECDC98C-5B74-C1CD-535C-E778B4035E3F}"/>
                </a:ext>
              </a:extLst>
            </p:cNvPr>
            <p:cNvSpPr txBox="1"/>
            <p:nvPr/>
          </p:nvSpPr>
          <p:spPr>
            <a:xfrm>
              <a:off x="1563820" y="3105828"/>
              <a:ext cx="1399976" cy="646331"/>
            </a:xfrm>
            <a:prstGeom prst="rect">
              <a:avLst/>
            </a:prstGeom>
            <a:noFill/>
          </p:spPr>
          <p:txBody>
            <a:bodyPr wrap="square" rtlCol="0">
              <a:spAutoFit/>
            </a:bodyPr>
            <a:lstStyle/>
            <a:p>
              <a:r>
                <a:rPr lang="en-GB" b="1" u="sng"/>
                <a:t>P</a:t>
              </a:r>
              <a:r>
                <a:rPr lang="en-GB" b="1"/>
                <a:t>ositive Emotion</a:t>
              </a:r>
            </a:p>
          </p:txBody>
        </p:sp>
        <p:sp>
          <p:nvSpPr>
            <p:cNvPr id="13" name="TextBox 12">
              <a:extLst>
                <a:ext uri="{FF2B5EF4-FFF2-40B4-BE49-F238E27FC236}">
                  <a16:creationId xmlns:a16="http://schemas.microsoft.com/office/drawing/2014/main" id="{6B78B209-BDCF-26B4-7114-04580E885F39}"/>
                </a:ext>
              </a:extLst>
            </p:cNvPr>
            <p:cNvSpPr txBox="1"/>
            <p:nvPr/>
          </p:nvSpPr>
          <p:spPr>
            <a:xfrm>
              <a:off x="3446234" y="3244328"/>
              <a:ext cx="1399976" cy="369332"/>
            </a:xfrm>
            <a:prstGeom prst="rect">
              <a:avLst/>
            </a:prstGeom>
            <a:noFill/>
          </p:spPr>
          <p:txBody>
            <a:bodyPr wrap="square" rtlCol="0">
              <a:spAutoFit/>
            </a:bodyPr>
            <a:lstStyle/>
            <a:p>
              <a:r>
                <a:rPr lang="en-GB" b="1" u="sng"/>
                <a:t>E</a:t>
              </a:r>
              <a:r>
                <a:rPr lang="en-GB" b="1"/>
                <a:t>ngagement</a:t>
              </a:r>
            </a:p>
          </p:txBody>
        </p:sp>
        <p:sp>
          <p:nvSpPr>
            <p:cNvPr id="14" name="TextBox 13">
              <a:extLst>
                <a:ext uri="{FF2B5EF4-FFF2-40B4-BE49-F238E27FC236}">
                  <a16:creationId xmlns:a16="http://schemas.microsoft.com/office/drawing/2014/main" id="{9239AE6B-698D-2A07-B593-CC320514D046}"/>
                </a:ext>
              </a:extLst>
            </p:cNvPr>
            <p:cNvSpPr txBox="1"/>
            <p:nvPr/>
          </p:nvSpPr>
          <p:spPr>
            <a:xfrm>
              <a:off x="5256049" y="3244328"/>
              <a:ext cx="1628542" cy="369332"/>
            </a:xfrm>
            <a:prstGeom prst="rect">
              <a:avLst/>
            </a:prstGeom>
            <a:noFill/>
          </p:spPr>
          <p:txBody>
            <a:bodyPr wrap="square" rtlCol="0">
              <a:spAutoFit/>
            </a:bodyPr>
            <a:lstStyle/>
            <a:p>
              <a:r>
                <a:rPr lang="en-GB" b="1" u="sng"/>
                <a:t>R</a:t>
              </a:r>
              <a:r>
                <a:rPr lang="en-GB" b="1"/>
                <a:t>elationships</a:t>
              </a:r>
            </a:p>
          </p:txBody>
        </p:sp>
        <p:sp>
          <p:nvSpPr>
            <p:cNvPr id="15" name="TextBox 14">
              <a:extLst>
                <a:ext uri="{FF2B5EF4-FFF2-40B4-BE49-F238E27FC236}">
                  <a16:creationId xmlns:a16="http://schemas.microsoft.com/office/drawing/2014/main" id="{8A57F3BA-3056-BEC3-E59D-5FB940937E74}"/>
                </a:ext>
              </a:extLst>
            </p:cNvPr>
            <p:cNvSpPr txBox="1"/>
            <p:nvPr/>
          </p:nvSpPr>
          <p:spPr>
            <a:xfrm>
              <a:off x="7422405" y="3244328"/>
              <a:ext cx="1399976" cy="369332"/>
            </a:xfrm>
            <a:prstGeom prst="rect">
              <a:avLst/>
            </a:prstGeom>
            <a:noFill/>
          </p:spPr>
          <p:txBody>
            <a:bodyPr wrap="square" rtlCol="0">
              <a:spAutoFit/>
            </a:bodyPr>
            <a:lstStyle/>
            <a:p>
              <a:r>
                <a:rPr lang="en-GB" b="1" u="sng"/>
                <a:t>M</a:t>
              </a:r>
              <a:r>
                <a:rPr lang="en-GB" b="1"/>
                <a:t>eaning</a:t>
              </a:r>
            </a:p>
          </p:txBody>
        </p:sp>
        <p:sp>
          <p:nvSpPr>
            <p:cNvPr id="16" name="TextBox 15">
              <a:extLst>
                <a:ext uri="{FF2B5EF4-FFF2-40B4-BE49-F238E27FC236}">
                  <a16:creationId xmlns:a16="http://schemas.microsoft.com/office/drawing/2014/main" id="{9D2B008A-31AE-B248-44C0-43356AB985FC}"/>
                </a:ext>
              </a:extLst>
            </p:cNvPr>
            <p:cNvSpPr txBox="1"/>
            <p:nvPr/>
          </p:nvSpPr>
          <p:spPr>
            <a:xfrm>
              <a:off x="9102799" y="3105828"/>
              <a:ext cx="1852706" cy="646331"/>
            </a:xfrm>
            <a:prstGeom prst="rect">
              <a:avLst/>
            </a:prstGeom>
            <a:noFill/>
          </p:spPr>
          <p:txBody>
            <a:bodyPr wrap="square" rtlCol="0">
              <a:spAutoFit/>
            </a:bodyPr>
            <a:lstStyle/>
            <a:p>
              <a:r>
                <a:rPr lang="en-GB" b="1" u="sng"/>
                <a:t>A</a:t>
              </a:r>
              <a:r>
                <a:rPr lang="en-GB" b="1"/>
                <a:t>ccomplishment or Achievement</a:t>
              </a:r>
            </a:p>
          </p:txBody>
        </p:sp>
      </p:grpSp>
      <p:sp>
        <p:nvSpPr>
          <p:cNvPr id="3" name="Footer Placeholder 5">
            <a:extLst>
              <a:ext uri="{FF2B5EF4-FFF2-40B4-BE49-F238E27FC236}">
                <a16:creationId xmlns:a16="http://schemas.microsoft.com/office/drawing/2014/main" id="{E1E629EE-A6AD-D671-0F88-5ED5C752C3C5}"/>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1480972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32F5-813F-E1B1-F40D-2EAFC19934D7}"/>
              </a:ext>
            </a:extLst>
          </p:cNvPr>
          <p:cNvSpPr>
            <a:spLocks noGrp="1"/>
          </p:cNvSpPr>
          <p:nvPr>
            <p:ph type="title"/>
          </p:nvPr>
        </p:nvSpPr>
        <p:spPr/>
        <p:txBody>
          <a:bodyPr>
            <a:normAutofit/>
          </a:bodyPr>
          <a:lstStyle/>
          <a:p>
            <a:pPr algn="ctr"/>
            <a:r>
              <a:rPr lang="en-GB" sz="3600" b="1">
                <a:latin typeface="+mn-lt"/>
              </a:rPr>
              <a:t>Ways to support – Useful Resources</a:t>
            </a:r>
          </a:p>
        </p:txBody>
      </p:sp>
      <p:sp>
        <p:nvSpPr>
          <p:cNvPr id="3" name="Content Placeholder 2">
            <a:extLst>
              <a:ext uri="{FF2B5EF4-FFF2-40B4-BE49-F238E27FC236}">
                <a16:creationId xmlns:a16="http://schemas.microsoft.com/office/drawing/2014/main" id="{6794F018-DDE4-1D00-28C9-82EA72EE4C84}"/>
              </a:ext>
            </a:extLst>
          </p:cNvPr>
          <p:cNvSpPr>
            <a:spLocks noGrp="1"/>
          </p:cNvSpPr>
          <p:nvPr>
            <p:ph idx="1"/>
          </p:nvPr>
        </p:nvSpPr>
        <p:spPr>
          <a:xfrm>
            <a:off x="693234" y="1498657"/>
            <a:ext cx="10515600" cy="5147470"/>
          </a:xfrm>
        </p:spPr>
        <p:txBody>
          <a:bodyPr>
            <a:normAutofit fontScale="55000" lnSpcReduction="20000"/>
          </a:bodyPr>
          <a:lstStyle/>
          <a:p>
            <a:pPr marL="0" indent="0">
              <a:buNone/>
            </a:pPr>
            <a:endParaRPr lang="en-GB" b="1" dirty="0"/>
          </a:p>
          <a:p>
            <a:endParaRPr lang="en-GB" dirty="0"/>
          </a:p>
          <a:p>
            <a:r>
              <a:rPr lang="en-GB" sz="3300" dirty="0"/>
              <a:t>Energy Accounting - </a:t>
            </a:r>
          </a:p>
          <a:p>
            <a:r>
              <a:rPr lang="en-GB" sz="3300" dirty="0"/>
              <a:t>Positive Psychology</a:t>
            </a:r>
          </a:p>
          <a:p>
            <a:r>
              <a:rPr lang="en-GB" sz="3300" dirty="0"/>
              <a:t>Self-Soothe Box –b </a:t>
            </a:r>
          </a:p>
          <a:p>
            <a:r>
              <a:rPr lang="en-GB" sz="3300" dirty="0"/>
              <a:t>Grounding Technique</a:t>
            </a:r>
          </a:p>
          <a:p>
            <a:r>
              <a:rPr lang="en-GB" sz="3300" dirty="0"/>
              <a:t>Hand breathing/box breathing</a:t>
            </a:r>
          </a:p>
          <a:p>
            <a:r>
              <a:rPr lang="en-GB" sz="3300" dirty="0"/>
              <a:t>Further breathing techniques</a:t>
            </a:r>
          </a:p>
          <a:p>
            <a:r>
              <a:rPr lang="en-GB" sz="3300" dirty="0"/>
              <a:t>Lets talk about anxiety (Anna Freud video)</a:t>
            </a:r>
          </a:p>
          <a:p>
            <a:r>
              <a:rPr lang="en-GB" sz="3300" dirty="0"/>
              <a:t>Support List – who can help me?</a:t>
            </a:r>
          </a:p>
          <a:p>
            <a:r>
              <a:rPr lang="en-GB" sz="3300" dirty="0"/>
              <a:t>Parent/Teacher guidance on Anxiety</a:t>
            </a:r>
          </a:p>
          <a:p>
            <a:r>
              <a:rPr lang="en-GB" sz="3300" dirty="0"/>
              <a:t>MKCC Local Offer (Including link to Transitions)</a:t>
            </a:r>
          </a:p>
          <a:p>
            <a:r>
              <a:rPr lang="en-GB" sz="3300" dirty="0"/>
              <a:t>MKCC SEND Centralised Training offer – List of Autism, Anxiety training</a:t>
            </a:r>
          </a:p>
          <a:p>
            <a:r>
              <a:rPr lang="en-GB" sz="3300" dirty="0"/>
              <a:t>Anxiety worksheet</a:t>
            </a:r>
          </a:p>
          <a:p>
            <a:r>
              <a:rPr lang="en-GB" sz="3300" dirty="0"/>
              <a:t>LEANS – Neurodiversity link</a:t>
            </a:r>
          </a:p>
          <a:p>
            <a:r>
              <a:rPr lang="en-GB" sz="3300" dirty="0"/>
              <a:t>National Autistic Society Website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Footer Placeholder 5">
            <a:extLst>
              <a:ext uri="{FF2B5EF4-FFF2-40B4-BE49-F238E27FC236}">
                <a16:creationId xmlns:a16="http://schemas.microsoft.com/office/drawing/2014/main" id="{776077D1-96E6-EF30-2013-CF09FA8AFBA5}"/>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3574172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32079D57-BDA9-E2BC-986F-FB77E402F951}"/>
              </a:ext>
            </a:extLst>
          </p:cNvPr>
          <p:cNvGraphicFramePr>
            <a:graphicFrameLocks noChangeAspect="1"/>
          </p:cNvGraphicFramePr>
          <p:nvPr>
            <p:extLst>
              <p:ext uri="{D42A27DB-BD31-4B8C-83A1-F6EECF244321}">
                <p14:modId xmlns:p14="http://schemas.microsoft.com/office/powerpoint/2010/main" val="38344989"/>
              </p:ext>
            </p:extLst>
          </p:nvPr>
        </p:nvGraphicFramePr>
        <p:xfrm>
          <a:off x="256854" y="83411"/>
          <a:ext cx="5082676" cy="6512598"/>
        </p:xfrm>
        <a:graphic>
          <a:graphicData uri="http://schemas.openxmlformats.org/presentationml/2006/ole">
            <mc:AlternateContent xmlns:mc="http://schemas.openxmlformats.org/markup-compatibility/2006">
              <mc:Choice xmlns:v="urn:schemas-microsoft-com:vml" Requires="v">
                <p:oleObj name="Acrobat Document" r:id="rId3" imgW="3777942" imgH="5346481" progId="AcroExch.Document.DC">
                  <p:embed/>
                </p:oleObj>
              </mc:Choice>
              <mc:Fallback>
                <p:oleObj name="Acrobat Document" r:id="rId3" imgW="3777942" imgH="5346481" progId="AcroExch.Document.DC">
                  <p:embed/>
                  <p:pic>
                    <p:nvPicPr>
                      <p:cNvPr id="4" name="Object 3">
                        <a:extLst>
                          <a:ext uri="{FF2B5EF4-FFF2-40B4-BE49-F238E27FC236}">
                            <a16:creationId xmlns:a16="http://schemas.microsoft.com/office/drawing/2014/main" id="{32079D57-BDA9-E2BC-986F-FB77E402F951}"/>
                          </a:ext>
                        </a:extLst>
                      </p:cNvPr>
                      <p:cNvPicPr/>
                      <p:nvPr/>
                    </p:nvPicPr>
                    <p:blipFill>
                      <a:blip r:embed="rId4"/>
                      <a:stretch>
                        <a:fillRect/>
                      </a:stretch>
                    </p:blipFill>
                    <p:spPr>
                      <a:xfrm>
                        <a:off x="256854" y="83411"/>
                        <a:ext cx="5082676" cy="651259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DB3AA17E-BD8F-9369-4E7D-3A4867415B78}"/>
              </a:ext>
            </a:extLst>
          </p:cNvPr>
          <p:cNvPicPr>
            <a:picLocks noChangeAspect="1"/>
          </p:cNvPicPr>
          <p:nvPr/>
        </p:nvPicPr>
        <p:blipFill>
          <a:blip r:embed="rId5"/>
          <a:stretch>
            <a:fillRect/>
          </a:stretch>
        </p:blipFill>
        <p:spPr>
          <a:xfrm>
            <a:off x="5506014" y="83411"/>
            <a:ext cx="4973626" cy="6774589"/>
          </a:xfrm>
          <a:prstGeom prst="rect">
            <a:avLst/>
          </a:prstGeom>
        </p:spPr>
      </p:pic>
      <p:sp>
        <p:nvSpPr>
          <p:cNvPr id="9" name="TextBox 8">
            <a:extLst>
              <a:ext uri="{FF2B5EF4-FFF2-40B4-BE49-F238E27FC236}">
                <a16:creationId xmlns:a16="http://schemas.microsoft.com/office/drawing/2014/main" id="{EE0F28F4-9E37-475F-125F-859A29E18ED4}"/>
              </a:ext>
            </a:extLst>
          </p:cNvPr>
          <p:cNvSpPr txBox="1"/>
          <p:nvPr/>
        </p:nvSpPr>
        <p:spPr>
          <a:xfrm>
            <a:off x="10728317" y="1961479"/>
            <a:ext cx="1117786" cy="3693319"/>
          </a:xfrm>
          <a:prstGeom prst="rect">
            <a:avLst/>
          </a:prstGeom>
          <a:noFill/>
        </p:spPr>
        <p:txBody>
          <a:bodyPr wrap="square">
            <a:spAutoFit/>
          </a:bodyPr>
          <a:lstStyle/>
          <a:p>
            <a:r>
              <a:rPr lang="en-GB" dirty="0">
                <a:hlinkClick r:id="rId6"/>
              </a:rPr>
              <a:t>https://www.sheffieldchildrens.nhs.uk/download/846/autism-resources/14638/energy-management.pdf</a:t>
            </a:r>
            <a:endParaRPr lang="en-GB" dirty="0"/>
          </a:p>
          <a:p>
            <a:endParaRPr lang="en-GB" dirty="0"/>
          </a:p>
        </p:txBody>
      </p:sp>
    </p:spTree>
    <p:extLst>
      <p:ext uri="{BB962C8B-B14F-4D97-AF65-F5344CB8AC3E}">
        <p14:creationId xmlns:p14="http://schemas.microsoft.com/office/powerpoint/2010/main" val="1548694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 y="0"/>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184122" y="27843"/>
            <a:ext cx="11179412" cy="791307"/>
          </a:xfrm>
          <a:prstGeom prst="rect">
            <a:avLst/>
          </a:prstGeom>
          <a:noFill/>
        </p:spPr>
        <p:txBody>
          <a:bodyPr wrap="square" rtlCol="0">
            <a:spAutoFit/>
          </a:bodyPr>
          <a:lstStyle/>
          <a:p>
            <a:pPr algn="ctr">
              <a:lnSpc>
                <a:spcPts val="6000"/>
              </a:lnSpc>
            </a:pPr>
            <a:r>
              <a:rPr lang="en-GB" sz="3600" b="1" dirty="0"/>
              <a:t>The Zones of Regulation</a:t>
            </a:r>
          </a:p>
        </p:txBody>
      </p:sp>
      <p:pic>
        <p:nvPicPr>
          <p:cNvPr id="4" name="Picture 3">
            <a:extLst>
              <a:ext uri="{FF2B5EF4-FFF2-40B4-BE49-F238E27FC236}">
                <a16:creationId xmlns:a16="http://schemas.microsoft.com/office/drawing/2014/main" id="{081BA791-DA8B-80C8-2248-1ACE321649C5}"/>
              </a:ext>
            </a:extLst>
          </p:cNvPr>
          <p:cNvPicPr>
            <a:picLocks noChangeAspect="1"/>
          </p:cNvPicPr>
          <p:nvPr/>
        </p:nvPicPr>
        <p:blipFill>
          <a:blip r:embed="rId4"/>
          <a:stretch>
            <a:fillRect/>
          </a:stretch>
        </p:blipFill>
        <p:spPr>
          <a:xfrm>
            <a:off x="1869897" y="846993"/>
            <a:ext cx="8157681" cy="5779838"/>
          </a:xfrm>
          <a:prstGeom prst="rect">
            <a:avLst/>
          </a:prstGeom>
        </p:spPr>
      </p:pic>
    </p:spTree>
    <p:extLst>
      <p:ext uri="{BB962C8B-B14F-4D97-AF65-F5344CB8AC3E}">
        <p14:creationId xmlns:p14="http://schemas.microsoft.com/office/powerpoint/2010/main" val="1011143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4">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6">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4" name="Title 3">
            <a:extLst>
              <a:ext uri="{FF2B5EF4-FFF2-40B4-BE49-F238E27FC236}">
                <a16:creationId xmlns:a16="http://schemas.microsoft.com/office/drawing/2014/main" id="{77650119-48F1-CEBE-9E6A-948EF9F8BAB9}"/>
              </a:ext>
            </a:extLst>
          </p:cNvPr>
          <p:cNvSpPr txBox="1">
            <a:spLocks noGrp="1"/>
          </p:cNvSpPr>
          <p:nvPr>
            <p:ph type="title"/>
          </p:nvPr>
        </p:nvSpPr>
        <p:spPr>
          <a:xfrm>
            <a:off x="497973" y="393380"/>
            <a:ext cx="7655427" cy="739881"/>
          </a:xfrm>
          <a:prstGeom prst="rect">
            <a:avLst/>
          </a:prstGeom>
        </p:spPr>
        <p:txBody>
          <a:bodyPr vert="horz" lIns="91440" tIns="45720" rIns="91440" bIns="45720" rtlCol="0" anchor="b">
            <a:normAutofit/>
          </a:bodyPr>
          <a:lstStyle/>
          <a:p>
            <a:r>
              <a:rPr lang="en-US" sz="3600" b="1" dirty="0">
                <a:latin typeface="+mn-lt"/>
              </a:rPr>
              <a:t>The Zones of Regulation</a:t>
            </a:r>
          </a:p>
        </p:txBody>
      </p:sp>
      <p:pic>
        <p:nvPicPr>
          <p:cNvPr id="10" name="Picture 9">
            <a:extLst>
              <a:ext uri="{FF2B5EF4-FFF2-40B4-BE49-F238E27FC236}">
                <a16:creationId xmlns:a16="http://schemas.microsoft.com/office/drawing/2014/main" id="{6B16A7E0-B892-ACC4-553B-562B53D48067}"/>
              </a:ext>
            </a:extLst>
          </p:cNvPr>
          <p:cNvPicPr>
            <a:picLocks noChangeAspect="1"/>
          </p:cNvPicPr>
          <p:nvPr/>
        </p:nvPicPr>
        <p:blipFill>
          <a:blip r:embed="rId3"/>
          <a:stretch>
            <a:fillRect/>
          </a:stretch>
        </p:blipFill>
        <p:spPr>
          <a:xfrm>
            <a:off x="1185014" y="1325418"/>
            <a:ext cx="3863819" cy="4937790"/>
          </a:xfrm>
          <a:prstGeom prst="rect">
            <a:avLst/>
          </a:prstGeom>
        </p:spPr>
      </p:pic>
      <p:pic>
        <p:nvPicPr>
          <p:cNvPr id="6" name="Content Placeholder 5">
            <a:extLst>
              <a:ext uri="{FF2B5EF4-FFF2-40B4-BE49-F238E27FC236}">
                <a16:creationId xmlns:a16="http://schemas.microsoft.com/office/drawing/2014/main" id="{40F3BF7C-663A-2F75-6E34-6918E60F873B}"/>
              </a:ext>
            </a:extLst>
          </p:cNvPr>
          <p:cNvPicPr>
            <a:picLocks noGrp="1" noChangeAspect="1"/>
          </p:cNvPicPr>
          <p:nvPr>
            <p:ph idx="1"/>
          </p:nvPr>
        </p:nvPicPr>
        <p:blipFill>
          <a:blip r:embed="rId4"/>
          <a:stretch>
            <a:fillRect/>
          </a:stretch>
        </p:blipFill>
        <p:spPr>
          <a:xfrm>
            <a:off x="7143168" y="583406"/>
            <a:ext cx="4501241" cy="5679802"/>
          </a:xfrm>
          <a:prstGeom prst="rect">
            <a:avLst/>
          </a:prstGeom>
        </p:spPr>
      </p:pic>
      <p:sp>
        <p:nvSpPr>
          <p:cNvPr id="27" name="Freeform: Shape 18">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567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 y="685"/>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615637" y="594718"/>
            <a:ext cx="11179412" cy="12116458"/>
          </a:xfrm>
          <a:prstGeom prst="rect">
            <a:avLst/>
          </a:prstGeom>
          <a:noFill/>
        </p:spPr>
        <p:txBody>
          <a:bodyPr wrap="square" rtlCol="0">
            <a:spAutoFit/>
          </a:bodyPr>
          <a:lstStyle/>
          <a:p>
            <a:pPr>
              <a:lnSpc>
                <a:spcPts val="6000"/>
              </a:lnSpc>
            </a:pPr>
            <a:r>
              <a:rPr lang="en-GB" sz="3600" b="1">
                <a:solidFill>
                  <a:srgbClr val="7030A0"/>
                </a:solidFill>
              </a:rPr>
              <a:t>Resources: Try a ‘self-soothe box’</a:t>
            </a:r>
          </a:p>
          <a:p>
            <a:pPr marR="0" lvl="0" defTabSz="914400" rtl="0" eaLnBrk="1" fontAlgn="auto" latinLnBrk="0" hangingPunct="1">
              <a:lnSpc>
                <a:spcPct val="90000"/>
              </a:lnSpc>
              <a:spcBef>
                <a:spcPts val="1000"/>
              </a:spcBef>
              <a:spcAft>
                <a:spcPts val="0"/>
              </a:spcAft>
              <a:buClrTx/>
              <a:buSzTx/>
              <a:tabLst/>
              <a:defRPr/>
            </a:pPr>
            <a:r>
              <a:rPr lang="en-GB" sz="2800" b="1" noProof="0"/>
              <a:t>A self-soothe box or sensory box </a:t>
            </a:r>
            <a:r>
              <a:rPr lang="en-GB" sz="2800" b="1"/>
              <a:t>can be useful for helping learners to feel ‘grounded’ and relaxed when experiencing anxiety, dysregulation or low mood.</a:t>
            </a:r>
          </a:p>
          <a:p>
            <a:pPr marR="0" lvl="0" defTabSz="914400" rtl="0" eaLnBrk="1" fontAlgn="auto" latinLnBrk="0" hangingPunct="1">
              <a:lnSpc>
                <a:spcPct val="90000"/>
              </a:lnSpc>
              <a:spcBef>
                <a:spcPts val="1000"/>
              </a:spcBef>
              <a:spcAft>
                <a:spcPts val="0"/>
              </a:spcAft>
              <a:buClrTx/>
              <a:buSzTx/>
              <a:tabLst/>
              <a:defRPr/>
            </a:pPr>
            <a:r>
              <a:rPr lang="en-GB" sz="2800" b="1">
                <a:solidFill>
                  <a:srgbClr val="7030A0"/>
                </a:solidFill>
              </a:rPr>
              <a:t>Consider the following: </a:t>
            </a:r>
            <a:r>
              <a:rPr lang="en-GB" sz="2800"/>
              <a:t>Touch, smell, taste, music, memories, photos, positive affirmation cards, calming technique cards (box breathing).</a:t>
            </a:r>
          </a:p>
          <a:p>
            <a:pPr marR="0" lvl="0" defTabSz="914400" rtl="0" eaLnBrk="1" fontAlgn="auto" latinLnBrk="0" hangingPunct="1">
              <a:lnSpc>
                <a:spcPct val="90000"/>
              </a:lnSpc>
              <a:spcBef>
                <a:spcPts val="1000"/>
              </a:spcBef>
              <a:spcAft>
                <a:spcPts val="0"/>
              </a:spcAft>
              <a:buClrTx/>
              <a:buSzTx/>
              <a:tabLst/>
              <a:defRPr/>
            </a:pPr>
            <a:r>
              <a:rPr lang="en-GB" sz="2800" b="1">
                <a:solidFill>
                  <a:srgbClr val="7030A0"/>
                </a:solidFill>
              </a:rPr>
              <a:t>A box may include some of the following: </a:t>
            </a:r>
          </a:p>
          <a:p>
            <a:pPr marR="0" lvl="0" defTabSz="914400" rtl="0" eaLnBrk="1" fontAlgn="auto" latinLnBrk="0" hangingPunct="1">
              <a:lnSpc>
                <a:spcPct val="90000"/>
              </a:lnSpc>
              <a:spcBef>
                <a:spcPts val="1000"/>
              </a:spcBef>
              <a:spcAft>
                <a:spcPts val="0"/>
              </a:spcAft>
              <a:buClrTx/>
              <a:buSzTx/>
              <a:tabLst/>
              <a:defRPr/>
            </a:pPr>
            <a:r>
              <a:rPr lang="en-GB" sz="2800"/>
              <a:t>Fidget spinners, squishies, slinkies, cubes, word search, colouring in, collaging, knitting, fabric/material, music (easy access to ear phones, calming playlist), playdough (add a couple of drops of essential oil such as lavender or peppermint to playdough). Bubble wrap/poppers and puzzles.</a:t>
            </a:r>
          </a:p>
          <a:p>
            <a:pPr marR="0" lvl="0" defTabSz="914400" rtl="0" eaLnBrk="1" fontAlgn="auto" latinLnBrk="0" hangingPunct="1">
              <a:lnSpc>
                <a:spcPct val="90000"/>
              </a:lnSpc>
              <a:spcBef>
                <a:spcPts val="1000"/>
              </a:spcBef>
              <a:spcAft>
                <a:spcPts val="0"/>
              </a:spcAft>
              <a:buClrTx/>
              <a:buSzTx/>
              <a:tabLst/>
              <a:defRPr/>
            </a:pPr>
            <a:endParaRPr lang="en-GB" sz="2800"/>
          </a:p>
          <a:p>
            <a:pPr marR="0" lvl="0" defTabSz="914400" rtl="0" eaLnBrk="1" fontAlgn="auto" latinLnBrk="0" hangingPunct="1">
              <a:lnSpc>
                <a:spcPct val="90000"/>
              </a:lnSpc>
              <a:spcBef>
                <a:spcPts val="1000"/>
              </a:spcBef>
              <a:spcAft>
                <a:spcPts val="0"/>
              </a:spcAft>
              <a:buClrTx/>
              <a:buSzTx/>
              <a:tabLst/>
              <a:defRPr/>
            </a:pPr>
            <a:r>
              <a:rPr lang="en-GB" sz="2800" b="1">
                <a:solidFill>
                  <a:srgbClr val="7030A0"/>
                </a:solidFill>
              </a:rPr>
              <a:t>For more ideas: </a:t>
            </a:r>
            <a:r>
              <a:rPr lang="en-GB" sz="2800"/>
              <a:t>www.youngminds.org.uk</a:t>
            </a:r>
          </a:p>
          <a:p>
            <a:pPr marR="0" lvl="0"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algn="ctr">
              <a:lnSpc>
                <a:spcPts val="6000"/>
              </a:lnSpc>
            </a:pPr>
            <a:endParaRPr lang="en-GB" sz="1600" b="1"/>
          </a:p>
          <a:p>
            <a:pPr algn="ctr">
              <a:lnSpc>
                <a:spcPts val="6000"/>
              </a:lnSpc>
            </a:pPr>
            <a:endParaRPr lang="en-GB" sz="3600" b="1"/>
          </a:p>
          <a:p>
            <a:pPr algn="ctr">
              <a:lnSpc>
                <a:spcPts val="6000"/>
              </a:lnSpc>
            </a:pPr>
            <a:endParaRPr lang="en-GB" sz="3600" b="1"/>
          </a:p>
          <a:p>
            <a:pPr algn="ctr">
              <a:lnSpc>
                <a:spcPts val="6000"/>
              </a:lnSpc>
            </a:pPr>
            <a:endParaRPr lang="en-GB" sz="3600" b="1"/>
          </a:p>
          <a:p>
            <a:pPr algn="ctr">
              <a:lnSpc>
                <a:spcPts val="6000"/>
              </a:lnSpc>
            </a:pPr>
            <a:endParaRPr lang="en-GB" sz="3600" b="1"/>
          </a:p>
          <a:p>
            <a:pPr algn="ctr">
              <a:lnSpc>
                <a:spcPts val="6000"/>
              </a:lnSpc>
            </a:pPr>
            <a:endParaRPr lang="en-GB" sz="3600" b="1"/>
          </a:p>
          <a:p>
            <a:pPr algn="ctr">
              <a:lnSpc>
                <a:spcPts val="6000"/>
              </a:lnSpc>
            </a:pPr>
            <a:endParaRPr lang="en-GB" sz="3600" b="1"/>
          </a:p>
        </p:txBody>
      </p:sp>
    </p:spTree>
    <p:extLst>
      <p:ext uri="{BB962C8B-B14F-4D97-AF65-F5344CB8AC3E}">
        <p14:creationId xmlns:p14="http://schemas.microsoft.com/office/powerpoint/2010/main" val="1388565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1C5913C-2CD2-4E09-8A48-2582422FF51F}"/>
              </a:ext>
            </a:extLst>
          </p:cNvPr>
          <p:cNvSpPr txBox="1"/>
          <p:nvPr/>
        </p:nvSpPr>
        <p:spPr>
          <a:xfrm>
            <a:off x="0" y="378961"/>
            <a:ext cx="7078894" cy="791307"/>
          </a:xfrm>
          <a:prstGeom prst="rect">
            <a:avLst/>
          </a:prstGeom>
          <a:noFill/>
        </p:spPr>
        <p:txBody>
          <a:bodyPr wrap="square" rtlCol="0">
            <a:spAutoFit/>
          </a:bodyPr>
          <a:lstStyle/>
          <a:p>
            <a:pPr algn="ctr">
              <a:lnSpc>
                <a:spcPts val="6000"/>
              </a:lnSpc>
            </a:pPr>
            <a:r>
              <a:rPr lang="en-GB" sz="3600" b="1"/>
              <a:t>Resource: Grounding technique</a:t>
            </a:r>
          </a:p>
        </p:txBody>
      </p:sp>
      <p:pic>
        <p:nvPicPr>
          <p:cNvPr id="1026" name="Picture 2">
            <a:extLst>
              <a:ext uri="{FF2B5EF4-FFF2-40B4-BE49-F238E27FC236}">
                <a16:creationId xmlns:a16="http://schemas.microsoft.com/office/drawing/2014/main" id="{8BFFB115-92CC-82A3-5D10-0836939AA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68" y="1634787"/>
            <a:ext cx="8829825" cy="49667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68F024-9609-CB9B-3E3A-5ED3C1DC0996}"/>
              </a:ext>
            </a:extLst>
          </p:cNvPr>
          <p:cNvSpPr txBox="1"/>
          <p:nvPr/>
        </p:nvSpPr>
        <p:spPr>
          <a:xfrm>
            <a:off x="7855471" y="174243"/>
            <a:ext cx="3859702" cy="2308324"/>
          </a:xfrm>
          <a:prstGeom prst="rect">
            <a:avLst/>
          </a:prstGeom>
          <a:noFill/>
        </p:spPr>
        <p:txBody>
          <a:bodyPr wrap="square">
            <a:spAutoFit/>
          </a:bodyPr>
          <a:lstStyle/>
          <a:p>
            <a:pPr algn="l"/>
            <a:r>
              <a:rPr lang="en-GB" b="1" i="0">
                <a:solidFill>
                  <a:srgbClr val="555454"/>
                </a:solidFill>
                <a:effectLst/>
                <a:latin typeface="Lato" panose="020F0502020204030203" pitchFamily="34" charset="0"/>
              </a:rPr>
              <a:t>About this resource:</a:t>
            </a:r>
            <a:endParaRPr lang="en-GB" b="0" i="0">
              <a:solidFill>
                <a:srgbClr val="555454"/>
              </a:solidFill>
              <a:effectLst/>
              <a:latin typeface="Lato" panose="020F0502020204030203" pitchFamily="34" charset="0"/>
            </a:endParaRPr>
          </a:p>
          <a:p>
            <a:pPr algn="l"/>
            <a:r>
              <a:rPr lang="en-GB" b="0" i="0">
                <a:solidFill>
                  <a:srgbClr val="555454"/>
                </a:solidFill>
                <a:effectLst/>
                <a:latin typeface="Lato" panose="020F0502020204030203" pitchFamily="34" charset="0"/>
              </a:rPr>
              <a:t>If the young person you are working with is starting to feel overwhelmed, share these grounding techniques with them to help calm them down.</a:t>
            </a:r>
          </a:p>
          <a:p>
            <a:pPr algn="l"/>
            <a:endParaRPr lang="en-GB">
              <a:solidFill>
                <a:srgbClr val="555454"/>
              </a:solidFill>
              <a:latin typeface="Lato" panose="020F0502020204030203" pitchFamily="34" charset="0"/>
            </a:endParaRPr>
          </a:p>
          <a:p>
            <a:pPr algn="l"/>
            <a:r>
              <a:rPr lang="en-GB">
                <a:solidFill>
                  <a:srgbClr val="555454"/>
                </a:solidFill>
                <a:latin typeface="Lato" panose="020F0502020204030203" pitchFamily="34" charset="0"/>
              </a:rPr>
              <a:t>www.youngminds.org.uk</a:t>
            </a:r>
          </a:p>
          <a:p>
            <a:pPr algn="l"/>
            <a:endParaRPr lang="en-GB" b="0" i="0">
              <a:solidFill>
                <a:srgbClr val="555454"/>
              </a:solidFill>
              <a:effectLst/>
              <a:latin typeface="Lato" panose="020F0502020204030203" pitchFamily="34" charset="0"/>
            </a:endParaRPr>
          </a:p>
        </p:txBody>
      </p:sp>
    </p:spTree>
    <p:extLst>
      <p:ext uri="{BB962C8B-B14F-4D97-AF65-F5344CB8AC3E}">
        <p14:creationId xmlns:p14="http://schemas.microsoft.com/office/powerpoint/2010/main" val="58661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51E820-DB9F-D699-C7D1-41D225EBF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83" y="483765"/>
            <a:ext cx="9517706" cy="6144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77AFE8-FC35-8650-40F8-E2D5A609FDBB}"/>
              </a:ext>
            </a:extLst>
          </p:cNvPr>
          <p:cNvSpPr txBox="1"/>
          <p:nvPr/>
        </p:nvSpPr>
        <p:spPr>
          <a:xfrm>
            <a:off x="8493304" y="678095"/>
            <a:ext cx="3698696" cy="3139321"/>
          </a:xfrm>
          <a:prstGeom prst="rect">
            <a:avLst/>
          </a:prstGeom>
          <a:noFill/>
        </p:spPr>
        <p:txBody>
          <a:bodyPr wrap="square">
            <a:spAutoFit/>
          </a:bodyPr>
          <a:lstStyle/>
          <a:p>
            <a:pPr algn="l"/>
            <a:r>
              <a:rPr lang="en-GB" b="1" i="0" dirty="0">
                <a:solidFill>
                  <a:srgbClr val="555454"/>
                </a:solidFill>
                <a:effectLst/>
                <a:latin typeface="Lato" panose="020F0502020204030203" pitchFamily="34" charset="0"/>
              </a:rPr>
              <a:t>About this resource:</a:t>
            </a:r>
          </a:p>
          <a:p>
            <a:pPr algn="l"/>
            <a:endParaRPr lang="en-GB" b="0" i="0" dirty="0">
              <a:solidFill>
                <a:srgbClr val="555454"/>
              </a:solidFill>
              <a:effectLst/>
              <a:latin typeface="Lato" panose="020F0502020204030203" pitchFamily="34" charset="0"/>
            </a:endParaRPr>
          </a:p>
          <a:p>
            <a:pPr algn="l"/>
            <a:r>
              <a:rPr lang="en-GB" b="0" i="0" dirty="0">
                <a:solidFill>
                  <a:srgbClr val="555454"/>
                </a:solidFill>
                <a:effectLst/>
                <a:latin typeface="Lato" panose="020F0502020204030203" pitchFamily="34" charset="0"/>
              </a:rPr>
              <a:t>If a young person you are working with begins to feel their breath getting quicker and out of control, use this activity to help them slow down their breathing and calm down.</a:t>
            </a:r>
          </a:p>
          <a:p>
            <a:pPr algn="l"/>
            <a:endParaRPr lang="en-GB" dirty="0">
              <a:solidFill>
                <a:srgbClr val="555454"/>
              </a:solidFill>
              <a:latin typeface="Lato" panose="020F0502020204030203" pitchFamily="34" charset="0"/>
            </a:endParaRPr>
          </a:p>
          <a:p>
            <a:pPr algn="l"/>
            <a:endParaRPr lang="en-GB" b="0" i="0" dirty="0">
              <a:solidFill>
                <a:srgbClr val="555454"/>
              </a:solidFill>
              <a:effectLst/>
              <a:latin typeface="Lato" panose="020F0502020204030203" pitchFamily="34" charset="0"/>
            </a:endParaRPr>
          </a:p>
          <a:p>
            <a:pPr algn="l"/>
            <a:r>
              <a:rPr lang="en-GB" dirty="0">
                <a:solidFill>
                  <a:srgbClr val="555454"/>
                </a:solidFill>
                <a:latin typeface="Lato" panose="020F0502020204030203" pitchFamily="34" charset="0"/>
              </a:rPr>
              <a:t>www.youngminds.org.uk</a:t>
            </a:r>
            <a:endParaRPr lang="en-GB" b="0" i="0" dirty="0">
              <a:solidFill>
                <a:srgbClr val="555454"/>
              </a:solidFill>
              <a:effectLst/>
              <a:latin typeface="Lato" panose="020F0502020204030203" pitchFamily="34" charset="0"/>
            </a:endParaRPr>
          </a:p>
        </p:txBody>
      </p:sp>
    </p:spTree>
    <p:extLst>
      <p:ext uri="{BB962C8B-B14F-4D97-AF65-F5344CB8AC3E}">
        <p14:creationId xmlns:p14="http://schemas.microsoft.com/office/powerpoint/2010/main" val="152263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1ABD0-445F-D00A-3DC9-4667C5945F64}"/>
              </a:ext>
            </a:extLst>
          </p:cNvPr>
          <p:cNvSpPr>
            <a:spLocks noGrp="1"/>
          </p:cNvSpPr>
          <p:nvPr>
            <p:ph type="title"/>
          </p:nvPr>
        </p:nvSpPr>
        <p:spPr/>
        <p:txBody>
          <a:bodyPr/>
          <a:lstStyle/>
          <a:p>
            <a:r>
              <a:rPr lang="en-GB" b="1">
                <a:latin typeface="+mn-lt"/>
              </a:rPr>
              <a:t>Aims of this presentation</a:t>
            </a:r>
          </a:p>
        </p:txBody>
      </p:sp>
      <p:sp>
        <p:nvSpPr>
          <p:cNvPr id="3" name="Content Placeholder 2">
            <a:extLst>
              <a:ext uri="{FF2B5EF4-FFF2-40B4-BE49-F238E27FC236}">
                <a16:creationId xmlns:a16="http://schemas.microsoft.com/office/drawing/2014/main" id="{6A653027-D7E6-2B84-A01E-732C05811824}"/>
              </a:ext>
            </a:extLst>
          </p:cNvPr>
          <p:cNvSpPr>
            <a:spLocks noGrp="1"/>
          </p:cNvSpPr>
          <p:nvPr>
            <p:ph idx="1"/>
          </p:nvPr>
        </p:nvSpPr>
        <p:spPr/>
        <p:txBody>
          <a:bodyPr>
            <a:normAutofit/>
          </a:bodyPr>
          <a:lstStyle/>
          <a:p>
            <a:r>
              <a:rPr lang="en-GB" dirty="0"/>
              <a:t>Overview of Autism Spectrum Disorder and Anxiety</a:t>
            </a:r>
          </a:p>
          <a:p>
            <a:r>
              <a:rPr lang="en-GB" dirty="0"/>
              <a:t>Autism and Anxiety in Education (Identifying the areas of difficulty)</a:t>
            </a:r>
          </a:p>
          <a:p>
            <a:r>
              <a:rPr lang="en-GB" dirty="0"/>
              <a:t>Anxiety ‘build up’ and ‘Masking’</a:t>
            </a:r>
          </a:p>
          <a:p>
            <a:r>
              <a:rPr lang="en-GB" dirty="0"/>
              <a:t>Autism and Anxiety in Secondary School</a:t>
            </a:r>
          </a:p>
          <a:p>
            <a:r>
              <a:rPr lang="en-GB" dirty="0"/>
              <a:t>Examples of Autism &amp; Anxiety in school – Case studies</a:t>
            </a:r>
          </a:p>
          <a:p>
            <a:r>
              <a:rPr lang="en-GB" dirty="0"/>
              <a:t>Provide resources, tools, examples and signpost where to find them which will encourage ‘good practice’ and information sharing.</a:t>
            </a:r>
          </a:p>
          <a:p>
            <a:pPr marL="0" indent="0">
              <a:buNone/>
            </a:pPr>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4" name="Footer Placeholder 5">
            <a:extLst>
              <a:ext uri="{FF2B5EF4-FFF2-40B4-BE49-F238E27FC236}">
                <a16:creationId xmlns:a16="http://schemas.microsoft.com/office/drawing/2014/main" id="{818945B6-ADFF-0048-9D2C-409CE5C0DD01}"/>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1783084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 y="79930"/>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247392" y="79930"/>
            <a:ext cx="11179412" cy="791307"/>
          </a:xfrm>
          <a:prstGeom prst="rect">
            <a:avLst/>
          </a:prstGeom>
          <a:noFill/>
        </p:spPr>
        <p:txBody>
          <a:bodyPr wrap="square" rtlCol="0">
            <a:spAutoFit/>
          </a:bodyPr>
          <a:lstStyle/>
          <a:p>
            <a:pPr algn="ctr">
              <a:lnSpc>
                <a:spcPts val="6000"/>
              </a:lnSpc>
            </a:pPr>
            <a:r>
              <a:rPr lang="en-GB" sz="3600" b="1"/>
              <a:t>Further breathing techniques</a:t>
            </a:r>
          </a:p>
        </p:txBody>
      </p:sp>
      <p:sp>
        <p:nvSpPr>
          <p:cNvPr id="3" name="TextBox 2">
            <a:extLst>
              <a:ext uri="{FF2B5EF4-FFF2-40B4-BE49-F238E27FC236}">
                <a16:creationId xmlns:a16="http://schemas.microsoft.com/office/drawing/2014/main" id="{926E9CD4-2594-2E8B-4ABC-9077536A71A4}"/>
              </a:ext>
            </a:extLst>
          </p:cNvPr>
          <p:cNvSpPr txBox="1"/>
          <p:nvPr/>
        </p:nvSpPr>
        <p:spPr>
          <a:xfrm>
            <a:off x="716621" y="4240619"/>
            <a:ext cx="62004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https://www.nhs.uk/mental-health/self-help/guides-tools-and-activities/breathing-exercises-for-stress/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E3627E3-3F48-699B-645E-8AD8280BE0BB}"/>
              </a:ext>
            </a:extLst>
          </p:cNvPr>
          <p:cNvSpPr txBox="1"/>
          <p:nvPr/>
        </p:nvSpPr>
        <p:spPr>
          <a:xfrm>
            <a:off x="819363" y="1563349"/>
            <a:ext cx="620045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Light" panose="020F0302020204030204"/>
                <a:ea typeface="+mn-ea"/>
                <a:cs typeface="+mn-cs"/>
              </a:rPr>
              <a:t>Breathing techniques and their benefits have been explored for many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Light" panose="020F0302020204030204"/>
                <a:ea typeface="+mn-ea"/>
                <a:cs typeface="+mn-cs"/>
              </a:rPr>
              <a:t>Scientific studies have shown the benefits of breathing to support health. The NHS have a website link which aims to support Mental Health via the technique of breathing exercises.</a:t>
            </a:r>
          </a:p>
        </p:txBody>
      </p:sp>
      <p:sp>
        <p:nvSpPr>
          <p:cNvPr id="7" name="TextBox 6">
            <a:extLst>
              <a:ext uri="{FF2B5EF4-FFF2-40B4-BE49-F238E27FC236}">
                <a16:creationId xmlns:a16="http://schemas.microsoft.com/office/drawing/2014/main" id="{CBE6FC5D-33CE-BDB6-D599-25F19CAC7170}"/>
              </a:ext>
            </a:extLst>
          </p:cNvPr>
          <p:cNvSpPr txBox="1"/>
          <p:nvPr/>
        </p:nvSpPr>
        <p:spPr>
          <a:xfrm>
            <a:off x="5601984" y="5030140"/>
            <a:ext cx="6272372"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Practical interactive resources for managing/coping with anxiety: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Light" panose="020F0302020204030204"/>
                <a:ea typeface="+mn-ea"/>
                <a:cs typeface="+mn-cs"/>
                <a:hlinkClick r:id="rId5"/>
              </a:rPr>
              <a:t>https://www.nhs.uk/every-mind-matters/mental-health-issues/anxiety/</a:t>
            </a:r>
            <a:endParaRPr kumimoji="0" lang="en-GB" sz="20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Dandelion on a green background">
            <a:extLst>
              <a:ext uri="{FF2B5EF4-FFF2-40B4-BE49-F238E27FC236}">
                <a16:creationId xmlns:a16="http://schemas.microsoft.com/office/drawing/2014/main" id="{24C9B177-4927-CC84-C379-CDBCD89FC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3468" y="456308"/>
            <a:ext cx="3199169" cy="2308324"/>
          </a:xfrm>
          <a:prstGeom prst="rect">
            <a:avLst/>
          </a:prstGeom>
          <a:ln>
            <a:noFill/>
          </a:ln>
          <a:effectLst>
            <a:softEdge rad="112500"/>
          </a:effectLst>
        </p:spPr>
      </p:pic>
    </p:spTree>
    <p:extLst>
      <p:ext uri="{BB962C8B-B14F-4D97-AF65-F5344CB8AC3E}">
        <p14:creationId xmlns:p14="http://schemas.microsoft.com/office/powerpoint/2010/main" val="1393053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7602" y="685"/>
            <a:ext cx="12191391" cy="6857315"/>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602575" y="163643"/>
            <a:ext cx="11179412" cy="1560748"/>
          </a:xfrm>
          <a:prstGeom prst="rect">
            <a:avLst/>
          </a:prstGeom>
          <a:noFill/>
        </p:spPr>
        <p:txBody>
          <a:bodyPr wrap="square" rtlCol="0">
            <a:spAutoFit/>
          </a:bodyPr>
          <a:lstStyle/>
          <a:p>
            <a:pPr>
              <a:lnSpc>
                <a:spcPts val="6000"/>
              </a:lnSpc>
            </a:pPr>
            <a:r>
              <a:rPr lang="en-GB" sz="3600" b="1" dirty="0"/>
              <a:t>                      </a:t>
            </a:r>
            <a:r>
              <a:rPr lang="en-GB" sz="3600" b="1" dirty="0">
                <a:hlinkClick r:id="rId4"/>
              </a:rPr>
              <a:t>https://www.annafreud.org/</a:t>
            </a:r>
            <a:endParaRPr lang="en-GB" sz="3600" b="1" dirty="0"/>
          </a:p>
          <a:p>
            <a:pPr>
              <a:lnSpc>
                <a:spcPts val="6000"/>
              </a:lnSpc>
            </a:pPr>
            <a:endParaRPr lang="en-GB" sz="3600" b="1" dirty="0"/>
          </a:p>
        </p:txBody>
      </p:sp>
      <p:graphicFrame>
        <p:nvGraphicFramePr>
          <p:cNvPr id="2" name="Object 1">
            <a:extLst>
              <a:ext uri="{FF2B5EF4-FFF2-40B4-BE49-F238E27FC236}">
                <a16:creationId xmlns:a16="http://schemas.microsoft.com/office/drawing/2014/main" id="{AB64E2BB-A481-8CED-6AF1-398D4F44DC01}"/>
              </a:ext>
            </a:extLst>
          </p:cNvPr>
          <p:cNvGraphicFramePr>
            <a:graphicFrameLocks noChangeAspect="1"/>
          </p:cNvGraphicFramePr>
          <p:nvPr>
            <p:extLst>
              <p:ext uri="{D42A27DB-BD31-4B8C-83A1-F6EECF244321}">
                <p14:modId xmlns:p14="http://schemas.microsoft.com/office/powerpoint/2010/main" val="154266183"/>
              </p:ext>
            </p:extLst>
          </p:nvPr>
        </p:nvGraphicFramePr>
        <p:xfrm>
          <a:off x="1114616" y="1386025"/>
          <a:ext cx="3629166" cy="5135727"/>
        </p:xfrm>
        <a:graphic>
          <a:graphicData uri="http://schemas.openxmlformats.org/presentationml/2006/ole">
            <mc:AlternateContent xmlns:mc="http://schemas.openxmlformats.org/markup-compatibility/2006">
              <mc:Choice xmlns:v="urn:schemas-microsoft-com:vml" Requires="v">
                <p:oleObj name="Acrobat Document" r:id="rId5" imgW="3777942" imgH="5346481" progId="AcroExch.Document.DC">
                  <p:embed/>
                </p:oleObj>
              </mc:Choice>
              <mc:Fallback>
                <p:oleObj name="Acrobat Document" r:id="rId5" imgW="3777942" imgH="5346481" progId="AcroExch.Document.DC">
                  <p:embed/>
                  <p:pic>
                    <p:nvPicPr>
                      <p:cNvPr id="2" name="Object 1">
                        <a:extLst>
                          <a:ext uri="{FF2B5EF4-FFF2-40B4-BE49-F238E27FC236}">
                            <a16:creationId xmlns:a16="http://schemas.microsoft.com/office/drawing/2014/main" id="{AB64E2BB-A481-8CED-6AF1-398D4F44DC01}"/>
                          </a:ext>
                        </a:extLst>
                      </p:cNvPr>
                      <p:cNvPicPr/>
                      <p:nvPr/>
                    </p:nvPicPr>
                    <p:blipFill>
                      <a:blip r:embed="rId6"/>
                      <a:stretch>
                        <a:fillRect/>
                      </a:stretch>
                    </p:blipFill>
                    <p:spPr>
                      <a:xfrm>
                        <a:off x="1114616" y="1386025"/>
                        <a:ext cx="3629166" cy="513572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F8E05EE-3816-166B-AA8F-3947DFBCF09D}"/>
              </a:ext>
            </a:extLst>
          </p:cNvPr>
          <p:cNvGraphicFramePr>
            <a:graphicFrameLocks noChangeAspect="1"/>
          </p:cNvGraphicFramePr>
          <p:nvPr>
            <p:extLst>
              <p:ext uri="{D42A27DB-BD31-4B8C-83A1-F6EECF244321}">
                <p14:modId xmlns:p14="http://schemas.microsoft.com/office/powerpoint/2010/main" val="1039331343"/>
              </p:ext>
            </p:extLst>
          </p:nvPr>
        </p:nvGraphicFramePr>
        <p:xfrm>
          <a:off x="5858094" y="1448662"/>
          <a:ext cx="3629166" cy="5135727"/>
        </p:xfrm>
        <a:graphic>
          <a:graphicData uri="http://schemas.openxmlformats.org/presentationml/2006/ole">
            <mc:AlternateContent xmlns:mc="http://schemas.openxmlformats.org/markup-compatibility/2006">
              <mc:Choice xmlns:v="urn:schemas-microsoft-com:vml" Requires="v">
                <p:oleObj name="Acrobat Document" r:id="rId7" imgW="3777942" imgH="5346481" progId="AcroExch.Document.DC">
                  <p:embed/>
                </p:oleObj>
              </mc:Choice>
              <mc:Fallback>
                <p:oleObj name="Acrobat Document" r:id="rId7" imgW="3777942" imgH="5346481" progId="AcroExch.Document.DC">
                  <p:embed/>
                  <p:pic>
                    <p:nvPicPr>
                      <p:cNvPr id="3" name="Object 2">
                        <a:extLst>
                          <a:ext uri="{FF2B5EF4-FFF2-40B4-BE49-F238E27FC236}">
                            <a16:creationId xmlns:a16="http://schemas.microsoft.com/office/drawing/2014/main" id="{AF8E05EE-3816-166B-AA8F-3947DFBCF09D}"/>
                          </a:ext>
                        </a:extLst>
                      </p:cNvPr>
                      <p:cNvPicPr/>
                      <p:nvPr/>
                    </p:nvPicPr>
                    <p:blipFill>
                      <a:blip r:embed="rId8"/>
                      <a:stretch>
                        <a:fillRect/>
                      </a:stretch>
                    </p:blipFill>
                    <p:spPr>
                      <a:xfrm>
                        <a:off x="5858094" y="1448662"/>
                        <a:ext cx="3629166" cy="5135727"/>
                      </a:xfrm>
                      <a:prstGeom prst="rect">
                        <a:avLst/>
                      </a:prstGeom>
                    </p:spPr>
                  </p:pic>
                </p:oleObj>
              </mc:Fallback>
            </mc:AlternateContent>
          </a:graphicData>
        </a:graphic>
      </p:graphicFrame>
    </p:spTree>
    <p:extLst>
      <p:ext uri="{BB962C8B-B14F-4D97-AF65-F5344CB8AC3E}">
        <p14:creationId xmlns:p14="http://schemas.microsoft.com/office/powerpoint/2010/main" val="2884334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DB56-9D31-2326-127E-886C7C6743AA}"/>
              </a:ext>
            </a:extLst>
          </p:cNvPr>
          <p:cNvSpPr>
            <a:spLocks noGrp="1"/>
          </p:cNvSpPr>
          <p:nvPr>
            <p:ph type="title"/>
          </p:nvPr>
        </p:nvSpPr>
        <p:spPr>
          <a:xfrm>
            <a:off x="838200" y="287066"/>
            <a:ext cx="10515600" cy="1325563"/>
          </a:xfrm>
        </p:spPr>
        <p:txBody>
          <a:bodyPr>
            <a:normAutofit fontScale="90000"/>
          </a:bodyPr>
          <a:lstStyle/>
          <a:p>
            <a:pPr marL="0" marR="0" lvl="0" indent="0" algn="l" defTabSz="914400" rtl="0" eaLnBrk="1" fontAlgn="auto" latinLnBrk="0" hangingPunct="1">
              <a:lnSpc>
                <a:spcPts val="6000"/>
              </a:lnSpc>
              <a:spcBef>
                <a:spcPts val="0"/>
              </a:spcBef>
              <a:spcAft>
                <a:spcPts val="0"/>
              </a:spcAft>
              <a:buClrTx/>
              <a:buSzTx/>
              <a:buFontTx/>
              <a:buNone/>
              <a:tabLst/>
              <a:defRPr/>
            </a:pPr>
            <a:r>
              <a:rPr lang="en-GB" sz="3600" b="1" dirty="0"/>
              <a:t>Anna Freud Resources: </a:t>
            </a: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https://www.annafreud.org/</a:t>
            </a:r>
            <a:b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br>
            <a:endParaRPr lang="en-GB" sz="1600" b="1" dirty="0"/>
          </a:p>
        </p:txBody>
      </p:sp>
      <p:graphicFrame>
        <p:nvGraphicFramePr>
          <p:cNvPr id="4" name="Content Placeholder 3">
            <a:extLst>
              <a:ext uri="{FF2B5EF4-FFF2-40B4-BE49-F238E27FC236}">
                <a16:creationId xmlns:a16="http://schemas.microsoft.com/office/drawing/2014/main" id="{2705C3F3-39E1-1565-BBB6-A8902A272C6A}"/>
              </a:ext>
            </a:extLst>
          </p:cNvPr>
          <p:cNvGraphicFramePr>
            <a:graphicFrameLocks noGrp="1" noChangeAspect="1"/>
          </p:cNvGraphicFramePr>
          <p:nvPr>
            <p:ph idx="1"/>
            <p:extLst>
              <p:ext uri="{D42A27DB-BD31-4B8C-83A1-F6EECF244321}">
                <p14:modId xmlns:p14="http://schemas.microsoft.com/office/powerpoint/2010/main" val="2948132035"/>
              </p:ext>
            </p:extLst>
          </p:nvPr>
        </p:nvGraphicFramePr>
        <p:xfrm>
          <a:off x="7178250" y="1937137"/>
          <a:ext cx="3074987" cy="4351338"/>
        </p:xfrm>
        <a:graphic>
          <a:graphicData uri="http://schemas.openxmlformats.org/presentationml/2006/ole">
            <mc:AlternateContent xmlns:mc="http://schemas.openxmlformats.org/markup-compatibility/2006">
              <mc:Choice xmlns:v="urn:schemas-microsoft-com:vml" Requires="v">
                <p:oleObj name="Acrobat Document" r:id="rId3" imgW="3777942" imgH="5346481" progId="AcroExch.Document.DC">
                  <p:embed/>
                </p:oleObj>
              </mc:Choice>
              <mc:Fallback>
                <p:oleObj name="Acrobat Document" r:id="rId3" imgW="3777942" imgH="5346481" progId="AcroExch.Document.DC">
                  <p:embed/>
                  <p:pic>
                    <p:nvPicPr>
                      <p:cNvPr id="4" name="Content Placeholder 3">
                        <a:extLst>
                          <a:ext uri="{FF2B5EF4-FFF2-40B4-BE49-F238E27FC236}">
                            <a16:creationId xmlns:a16="http://schemas.microsoft.com/office/drawing/2014/main" id="{2705C3F3-39E1-1565-BBB6-A8902A272C6A}"/>
                          </a:ext>
                        </a:extLst>
                      </p:cNvPr>
                      <p:cNvPicPr/>
                      <p:nvPr/>
                    </p:nvPicPr>
                    <p:blipFill>
                      <a:blip r:embed="rId4"/>
                      <a:stretch>
                        <a:fillRect/>
                      </a:stretch>
                    </p:blipFill>
                    <p:spPr>
                      <a:xfrm>
                        <a:off x="7178250" y="1937137"/>
                        <a:ext cx="3074987" cy="43513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244E159E-04EA-A7DA-5428-B0597F4CBDF1}"/>
              </a:ext>
            </a:extLst>
          </p:cNvPr>
          <p:cNvGraphicFramePr>
            <a:graphicFrameLocks noChangeAspect="1"/>
          </p:cNvGraphicFramePr>
          <p:nvPr>
            <p:extLst>
              <p:ext uri="{D42A27DB-BD31-4B8C-83A1-F6EECF244321}">
                <p14:modId xmlns:p14="http://schemas.microsoft.com/office/powerpoint/2010/main" val="4103438122"/>
              </p:ext>
            </p:extLst>
          </p:nvPr>
        </p:nvGraphicFramePr>
        <p:xfrm>
          <a:off x="1060122" y="1806496"/>
          <a:ext cx="5310272" cy="4928839"/>
        </p:xfrm>
        <a:graphic>
          <a:graphicData uri="http://schemas.openxmlformats.org/presentationml/2006/ole">
            <mc:AlternateContent xmlns:mc="http://schemas.openxmlformats.org/markup-compatibility/2006">
              <mc:Choice xmlns:v="urn:schemas-microsoft-com:vml" Requires="v">
                <p:oleObj name="Acrobat Document" r:id="rId5" imgW="3777942" imgH="5346481" progId="AcroExch.Document.DC">
                  <p:embed/>
                </p:oleObj>
              </mc:Choice>
              <mc:Fallback>
                <p:oleObj name="Acrobat Document" r:id="rId5" imgW="3777942" imgH="5346481" progId="AcroExch.Document.DC">
                  <p:embed/>
                  <p:pic>
                    <p:nvPicPr>
                      <p:cNvPr id="3" name="Object 2">
                        <a:extLst>
                          <a:ext uri="{FF2B5EF4-FFF2-40B4-BE49-F238E27FC236}">
                            <a16:creationId xmlns:a16="http://schemas.microsoft.com/office/drawing/2014/main" id="{244E159E-04EA-A7DA-5428-B0597F4CBDF1}"/>
                          </a:ext>
                        </a:extLst>
                      </p:cNvPr>
                      <p:cNvPicPr/>
                      <p:nvPr/>
                    </p:nvPicPr>
                    <p:blipFill>
                      <a:blip r:embed="rId6"/>
                      <a:stretch>
                        <a:fillRect/>
                      </a:stretch>
                    </p:blipFill>
                    <p:spPr>
                      <a:xfrm>
                        <a:off x="1060122" y="1806496"/>
                        <a:ext cx="5310272" cy="4928839"/>
                      </a:xfrm>
                      <a:prstGeom prst="rect">
                        <a:avLst/>
                      </a:prstGeom>
                    </p:spPr>
                  </p:pic>
                </p:oleObj>
              </mc:Fallback>
            </mc:AlternateContent>
          </a:graphicData>
        </a:graphic>
      </p:graphicFrame>
    </p:spTree>
    <p:extLst>
      <p:ext uri="{BB962C8B-B14F-4D97-AF65-F5344CB8AC3E}">
        <p14:creationId xmlns:p14="http://schemas.microsoft.com/office/powerpoint/2010/main" val="2745689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10" descr="Et bilde som inneholder Nettsted&#10;&#10;Automatisk generert beskrivelse">
            <a:extLst>
              <a:ext uri="{FF2B5EF4-FFF2-40B4-BE49-F238E27FC236}">
                <a16:creationId xmlns:a16="http://schemas.microsoft.com/office/drawing/2014/main" id="{2F114B4D-9895-C158-8E9B-7B57E0C0053E}"/>
              </a:ext>
            </a:extLst>
          </p:cNvPr>
          <p:cNvPicPr>
            <a:picLocks noChangeAspect="1"/>
          </p:cNvPicPr>
          <p:nvPr/>
        </p:nvPicPr>
        <p:blipFill>
          <a:blip r:embed="rId3"/>
          <a:stretch>
            <a:fillRect/>
          </a:stretch>
        </p:blipFill>
        <p:spPr>
          <a:xfrm>
            <a:off x="4234" y="5013"/>
            <a:ext cx="12183533" cy="6847975"/>
          </a:xfrm>
          <a:prstGeom prst="rect">
            <a:avLst/>
          </a:prstGeom>
        </p:spPr>
      </p:pic>
      <p:pic>
        <p:nvPicPr>
          <p:cNvPr id="13" name="Bilde 14" descr="Et bilde som inneholder clip art&#10;&#10;Automatisk generert beskrivelse">
            <a:hlinkClick r:id="rId4"/>
            <a:extLst>
              <a:ext uri="{FF2B5EF4-FFF2-40B4-BE49-F238E27FC236}">
                <a16:creationId xmlns:a16="http://schemas.microsoft.com/office/drawing/2014/main" id="{645050B4-1A23-60C3-0861-F414A72EB714}"/>
              </a:ext>
            </a:extLst>
          </p:cNvPr>
          <p:cNvPicPr>
            <a:picLocks noChangeAspect="1"/>
          </p:cNvPicPr>
          <p:nvPr/>
        </p:nvPicPr>
        <p:blipFill>
          <a:blip r:embed="rId5"/>
          <a:stretch>
            <a:fillRect/>
          </a:stretch>
        </p:blipFill>
        <p:spPr>
          <a:xfrm>
            <a:off x="3950758" y="3123671"/>
            <a:ext cx="1200150" cy="1266825"/>
          </a:xfrm>
          <a:prstGeom prst="rect">
            <a:avLst/>
          </a:prstGeom>
        </p:spPr>
      </p:pic>
    </p:spTree>
    <p:extLst>
      <p:ext uri="{BB962C8B-B14F-4D97-AF65-F5344CB8AC3E}">
        <p14:creationId xmlns:p14="http://schemas.microsoft.com/office/powerpoint/2010/main" val="3639841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797E-F080-07A5-C98F-1A6EA6E1DE89}"/>
              </a:ext>
            </a:extLst>
          </p:cNvPr>
          <p:cNvSpPr>
            <a:spLocks noGrp="1"/>
          </p:cNvSpPr>
          <p:nvPr>
            <p:ph type="title"/>
          </p:nvPr>
        </p:nvSpPr>
        <p:spPr/>
        <p:txBody>
          <a:bodyPr/>
          <a:lstStyle/>
          <a:p>
            <a:r>
              <a:rPr lang="en-GB"/>
              <a:t>Further support</a:t>
            </a:r>
          </a:p>
        </p:txBody>
      </p:sp>
      <p:sp>
        <p:nvSpPr>
          <p:cNvPr id="5" name="Text Placeholder 4">
            <a:extLst>
              <a:ext uri="{FF2B5EF4-FFF2-40B4-BE49-F238E27FC236}">
                <a16:creationId xmlns:a16="http://schemas.microsoft.com/office/drawing/2014/main" id="{E8674F6B-33B1-8120-F303-0315BCF6FCF8}"/>
              </a:ext>
            </a:extLst>
          </p:cNvPr>
          <p:cNvSpPr>
            <a:spLocks noGrp="1"/>
          </p:cNvSpPr>
          <p:nvPr>
            <p:ph type="body" sz="quarter" idx="14"/>
          </p:nvPr>
        </p:nvSpPr>
        <p:spPr>
          <a:xfrm>
            <a:off x="839788" y="1716540"/>
            <a:ext cx="10878913" cy="750537"/>
          </a:xfrm>
        </p:spPr>
        <p:txBody>
          <a:bodyPr vert="horz" lIns="91440" tIns="45720" rIns="91440" bIns="45720" rtlCol="0" anchor="t">
            <a:normAutofit/>
          </a:bodyPr>
          <a:lstStyle/>
          <a:p>
            <a:r>
              <a:rPr lang="en-GB"/>
              <a:t>Here’s where you can find further support if you need it:</a:t>
            </a:r>
          </a:p>
        </p:txBody>
      </p:sp>
      <p:pic>
        <p:nvPicPr>
          <p:cNvPr id="7172" name="Picture 4">
            <a:extLst>
              <a:ext uri="{FF2B5EF4-FFF2-40B4-BE49-F238E27FC236}">
                <a16:creationId xmlns:a16="http://schemas.microsoft.com/office/drawing/2014/main" id="{BF18D30A-EE4B-39CE-5FD6-B0EB3BDD3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2" y="2568257"/>
            <a:ext cx="5028380" cy="451593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A741AC85-F70D-13F4-DBF9-601DF4B3B498}"/>
              </a:ext>
            </a:extLst>
          </p:cNvPr>
          <p:cNvSpPr txBox="1">
            <a:spLocks/>
          </p:cNvSpPr>
          <p:nvPr/>
        </p:nvSpPr>
        <p:spPr>
          <a:xfrm>
            <a:off x="5587139" y="2874321"/>
            <a:ext cx="5765074" cy="303320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Calibri" panose="020B0604020202020204" pitchFamily="34" charset="0"/>
              <a:buChar char="-"/>
              <a:tabLst/>
              <a:defRPr/>
            </a:pPr>
            <a:r>
              <a:rPr kumimoji="0" lang="en-GB" sz="3200" b="0" i="0" u="none" strike="noStrike" kern="1200" cap="none" spc="0" normalizeH="0" baseline="0" noProof="0">
                <a:ln>
                  <a:noFill/>
                </a:ln>
                <a:solidFill>
                  <a:srgbClr val="232D5A"/>
                </a:solidFill>
                <a:effectLst/>
                <a:uLnTx/>
                <a:uFillTx/>
                <a:latin typeface="Trebuchet MS"/>
                <a:ea typeface="+mn-ea"/>
                <a:cs typeface="+mn-cs"/>
              </a:rPr>
              <a:t>Speak to your teacher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232D5A"/>
                </a:solidFill>
                <a:effectLst/>
                <a:uLnTx/>
                <a:uFillTx/>
                <a:latin typeface="Trebuchet MS"/>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232D5A"/>
                </a:solidFill>
                <a:effectLst/>
                <a:uLnTx/>
                <a:uFillTx/>
                <a:latin typeface="Trebuchet MS"/>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232D5A"/>
                </a:solidFill>
                <a:effectLst/>
                <a:uLnTx/>
                <a:uFillTx/>
                <a:latin typeface="Trebuchet MS"/>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232D5A"/>
                </a:solidFill>
                <a:effectLst/>
                <a:uLnTx/>
                <a:uFillTx/>
                <a:latin typeface="Trebuchet MS"/>
                <a:ea typeface="+mn-ea"/>
                <a:cs typeface="+mn-cs"/>
              </a:rPr>
              <a:t>-</a:t>
            </a:r>
          </a:p>
        </p:txBody>
      </p:sp>
    </p:spTree>
    <p:extLst>
      <p:ext uri="{BB962C8B-B14F-4D97-AF65-F5344CB8AC3E}">
        <p14:creationId xmlns:p14="http://schemas.microsoft.com/office/powerpoint/2010/main" val="1870008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A3EB4D-D6FB-B34D-ECA7-2AF4BB0F42E1}"/>
              </a:ext>
            </a:extLst>
          </p:cNvPr>
          <p:cNvSpPr txBox="1"/>
          <p:nvPr/>
        </p:nvSpPr>
        <p:spPr>
          <a:xfrm>
            <a:off x="5021318" y="63746"/>
            <a:ext cx="51205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400" b="1" kern="12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2D78C822-9D56-B489-6F18-12EB33117EEA}"/>
              </a:ext>
            </a:extLst>
          </p:cNvPr>
          <p:cNvPicPr>
            <a:picLocks noChangeAspect="1"/>
          </p:cNvPicPr>
          <p:nvPr/>
        </p:nvPicPr>
        <p:blipFill>
          <a:blip r:embed="rId3"/>
          <a:stretch>
            <a:fillRect/>
          </a:stretch>
        </p:blipFill>
        <p:spPr>
          <a:xfrm>
            <a:off x="386119" y="3040498"/>
            <a:ext cx="3750872" cy="3224732"/>
          </a:xfrm>
          <a:prstGeom prst="rect">
            <a:avLst/>
          </a:prstGeom>
        </p:spPr>
      </p:pic>
      <p:pic>
        <p:nvPicPr>
          <p:cNvPr id="7" name="Picture 6">
            <a:extLst>
              <a:ext uri="{FF2B5EF4-FFF2-40B4-BE49-F238E27FC236}">
                <a16:creationId xmlns:a16="http://schemas.microsoft.com/office/drawing/2014/main" id="{DA765658-6DFD-D2D1-BD46-F6B2ED743CC1}"/>
              </a:ext>
            </a:extLst>
          </p:cNvPr>
          <p:cNvPicPr>
            <a:picLocks noChangeAspect="1"/>
          </p:cNvPicPr>
          <p:nvPr/>
        </p:nvPicPr>
        <p:blipFill>
          <a:blip r:embed="rId4"/>
          <a:stretch>
            <a:fillRect/>
          </a:stretch>
        </p:blipFill>
        <p:spPr>
          <a:xfrm>
            <a:off x="4499675" y="2963647"/>
            <a:ext cx="3555336" cy="3343644"/>
          </a:xfrm>
          <a:prstGeom prst="rect">
            <a:avLst/>
          </a:prstGeom>
        </p:spPr>
      </p:pic>
      <p:pic>
        <p:nvPicPr>
          <p:cNvPr id="9" name="Picture 8">
            <a:extLst>
              <a:ext uri="{FF2B5EF4-FFF2-40B4-BE49-F238E27FC236}">
                <a16:creationId xmlns:a16="http://schemas.microsoft.com/office/drawing/2014/main" id="{EC4C2221-ABBA-F336-144E-881C9C42D2AB}"/>
              </a:ext>
            </a:extLst>
          </p:cNvPr>
          <p:cNvPicPr>
            <a:picLocks noChangeAspect="1"/>
          </p:cNvPicPr>
          <p:nvPr/>
        </p:nvPicPr>
        <p:blipFill>
          <a:blip r:embed="rId5"/>
          <a:stretch>
            <a:fillRect/>
          </a:stretch>
        </p:blipFill>
        <p:spPr>
          <a:xfrm>
            <a:off x="8355338" y="2963646"/>
            <a:ext cx="3603340" cy="3301583"/>
          </a:xfrm>
          <a:prstGeom prst="rect">
            <a:avLst/>
          </a:prstGeom>
        </p:spPr>
      </p:pic>
      <p:sp>
        <p:nvSpPr>
          <p:cNvPr id="11" name="TextBox 10">
            <a:extLst>
              <a:ext uri="{FF2B5EF4-FFF2-40B4-BE49-F238E27FC236}">
                <a16:creationId xmlns:a16="http://schemas.microsoft.com/office/drawing/2014/main" id="{1DDEFD5A-F21A-5F05-7CEB-4E5B542FF49E}"/>
              </a:ext>
            </a:extLst>
          </p:cNvPr>
          <p:cNvSpPr txBox="1"/>
          <p:nvPr/>
        </p:nvSpPr>
        <p:spPr>
          <a:xfrm>
            <a:off x="557048" y="298470"/>
            <a:ext cx="11214538" cy="2646878"/>
          </a:xfrm>
          <a:prstGeom prst="rect">
            <a:avLst/>
          </a:prstGeom>
          <a:noFill/>
        </p:spPr>
        <p:txBody>
          <a:bodyPr wrap="square">
            <a:spAutoFit/>
          </a:bodyPr>
          <a:lstStyle/>
          <a:p>
            <a:r>
              <a:rPr lang="en-GB" sz="4000" b="1"/>
              <a:t>Learning About Neurodiversity at School (LEANS)</a:t>
            </a:r>
          </a:p>
          <a:p>
            <a:r>
              <a:rPr lang="en-GB" sz="2600"/>
              <a:t>A free programme for mainstream primary schools to introduce pupils aged 8-11 years to the concept of neurodiversity, and how it impacts our experiences at school.</a:t>
            </a:r>
          </a:p>
          <a:p>
            <a:r>
              <a:rPr lang="en-GB" sz="2200">
                <a:hlinkClick r:id="rId6"/>
              </a:rPr>
              <a:t>Learning About Neurodiversity at School (LEANS) | Salvesen </a:t>
            </a:r>
            <a:r>
              <a:rPr lang="en-GB" sz="2200" err="1">
                <a:hlinkClick r:id="rId6"/>
              </a:rPr>
              <a:t>Mindroom</a:t>
            </a:r>
            <a:r>
              <a:rPr lang="en-GB" sz="2200">
                <a:hlinkClick r:id="rId6"/>
              </a:rPr>
              <a:t> Research Centre (ed.ac.uk)</a:t>
            </a:r>
            <a:endParaRPr lang="en-GB" sz="2200"/>
          </a:p>
        </p:txBody>
      </p:sp>
    </p:spTree>
    <p:extLst>
      <p:ext uri="{BB962C8B-B14F-4D97-AF65-F5344CB8AC3E}">
        <p14:creationId xmlns:p14="http://schemas.microsoft.com/office/powerpoint/2010/main" val="2864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7C7A-FBE4-E41F-FD1B-9DE4D13510A7}"/>
              </a:ext>
            </a:extLst>
          </p:cNvPr>
          <p:cNvSpPr>
            <a:spLocks noGrp="1"/>
          </p:cNvSpPr>
          <p:nvPr>
            <p:ph type="title"/>
          </p:nvPr>
        </p:nvSpPr>
        <p:spPr>
          <a:xfrm>
            <a:off x="838200" y="365125"/>
            <a:ext cx="10515600" cy="660787"/>
          </a:xfrm>
        </p:spPr>
        <p:txBody>
          <a:bodyPr>
            <a:normAutofit fontScale="90000"/>
          </a:bodyPr>
          <a:lstStyle/>
          <a:p>
            <a:r>
              <a:rPr lang="en-GB" b="1">
                <a:latin typeface="+mn-lt"/>
              </a:rPr>
              <a:t>SEND Training and MKCC Support</a:t>
            </a:r>
          </a:p>
        </p:txBody>
      </p:sp>
      <p:sp>
        <p:nvSpPr>
          <p:cNvPr id="3" name="Content Placeholder 2">
            <a:extLst>
              <a:ext uri="{FF2B5EF4-FFF2-40B4-BE49-F238E27FC236}">
                <a16:creationId xmlns:a16="http://schemas.microsoft.com/office/drawing/2014/main" id="{0D9E47CB-0705-E1B3-79DF-DA85DE3B5E9C}"/>
              </a:ext>
            </a:extLst>
          </p:cNvPr>
          <p:cNvSpPr>
            <a:spLocks noGrp="1"/>
          </p:cNvSpPr>
          <p:nvPr>
            <p:ph idx="1"/>
          </p:nvPr>
        </p:nvSpPr>
        <p:spPr>
          <a:xfrm>
            <a:off x="704385" y="1215483"/>
            <a:ext cx="11082453" cy="5151864"/>
          </a:xfrm>
        </p:spPr>
        <p:txBody>
          <a:bodyPr>
            <a:normAutofit/>
          </a:bodyPr>
          <a:lstStyle/>
          <a:p>
            <a:pPr marL="0" indent="0">
              <a:buNone/>
            </a:pPr>
            <a:r>
              <a:rPr lang="en-GB" sz="2200" dirty="0"/>
              <a:t>Understanding and effectively supporting ASC in Primary Schools 27/11/23 – 3.30-4.30pm</a:t>
            </a:r>
          </a:p>
          <a:p>
            <a:pPr marL="0" indent="0">
              <a:buNone/>
            </a:pPr>
            <a:r>
              <a:rPr lang="en-GB" sz="2200" dirty="0"/>
              <a:t>Understanding and effectively supporting ASC in Secondary Schools 29/11/23 and 4/12/23 </a:t>
            </a:r>
          </a:p>
          <a:p>
            <a:pPr marL="0" indent="0">
              <a:buNone/>
            </a:pPr>
            <a:r>
              <a:rPr lang="en-GB" sz="2200" i="1" u="sng" dirty="0">
                <a:solidFill>
                  <a:srgbClr val="008996"/>
                </a:solidFill>
              </a:rPr>
              <a:t>Need to attend both sessions for Secondary.</a:t>
            </a:r>
          </a:p>
          <a:p>
            <a:pPr marL="0" indent="0">
              <a:buNone/>
            </a:pPr>
            <a:endParaRPr lang="en-GB" sz="2200" dirty="0"/>
          </a:p>
          <a:p>
            <a:pPr marL="0" indent="0">
              <a:buNone/>
            </a:pPr>
            <a:r>
              <a:rPr lang="en-GB" sz="2200" dirty="0"/>
              <a:t>Early Years Settings (EYS) – Information available in SEND Centralised Booklet on the Local Offer.</a:t>
            </a:r>
          </a:p>
          <a:p>
            <a:pPr marL="0" indent="0">
              <a:buNone/>
            </a:pPr>
            <a:r>
              <a:rPr lang="en-GB" sz="2200" dirty="0"/>
              <a:t>Autism in girls – Information available in SEND Centralised Booklet on the Local Offer.</a:t>
            </a:r>
          </a:p>
          <a:p>
            <a:pPr marL="0" indent="0">
              <a:buNone/>
            </a:pPr>
            <a:r>
              <a:rPr lang="en-GB" sz="2200" dirty="0"/>
              <a:t>Emotional Regulation using ‘zones’ – Face-to-face (Civic Office) Primary 9/10/23 – 3.30-5.00pm</a:t>
            </a:r>
          </a:p>
          <a:p>
            <a:pPr marL="0" indent="0">
              <a:buNone/>
            </a:pPr>
            <a:r>
              <a:rPr lang="en-GB" sz="2200" dirty="0"/>
              <a:t>Emotional Regulation using ‘zones’ – Face-to-face (Civic Office) Secondary 6/11/23 – 3.30-5.00pm</a:t>
            </a:r>
          </a:p>
          <a:p>
            <a:pPr marL="0" indent="0">
              <a:buNone/>
            </a:pPr>
            <a:r>
              <a:rPr lang="en-GB" sz="2200" dirty="0"/>
              <a:t>To enrol on a course please see details on the SEND Centralised Booklet on the Local Offer.</a:t>
            </a:r>
          </a:p>
          <a:p>
            <a:pPr marL="0" indent="0">
              <a:buNone/>
            </a:pPr>
            <a:endParaRPr lang="en-GB" sz="2200" dirty="0"/>
          </a:p>
          <a:p>
            <a:pPr marL="0" indent="0">
              <a:buNone/>
            </a:pPr>
            <a:r>
              <a:rPr lang="en-GB" sz="2200" b="1" dirty="0"/>
              <a:t>If you have any queries, please email: </a:t>
            </a:r>
            <a:r>
              <a:rPr lang="en-GB" sz="2200" b="1" dirty="0">
                <a:hlinkClick r:id="rId3"/>
              </a:rPr>
              <a:t>SENDtraining@milton-keynes.gov.uk</a:t>
            </a:r>
            <a:endParaRPr lang="en-GB" sz="2200" b="1" dirty="0"/>
          </a:p>
          <a:p>
            <a:pPr marL="0" indent="0">
              <a:buNone/>
            </a:pPr>
            <a:endParaRPr lang="en-GB" sz="2200" b="1" dirty="0"/>
          </a:p>
        </p:txBody>
      </p:sp>
      <p:sp>
        <p:nvSpPr>
          <p:cNvPr id="4" name="Footer Placeholder 5">
            <a:extLst>
              <a:ext uri="{FF2B5EF4-FFF2-40B4-BE49-F238E27FC236}">
                <a16:creationId xmlns:a16="http://schemas.microsoft.com/office/drawing/2014/main" id="{20359298-01E4-AD75-295C-933EFE262CDB}"/>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358286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F9ADAF49-3770-42C3-9488-FDFD5A393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
            <a:ext cx="12192000" cy="6857315"/>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938C7165-2BBC-4FA5-ABF8-BFBB3BEAD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9" y="4981123"/>
            <a:ext cx="5364162" cy="1338333"/>
          </a:xfrm>
          <a:prstGeom prst="rect">
            <a:avLst/>
          </a:prstGeom>
        </p:spPr>
      </p:pic>
      <p:sp>
        <p:nvSpPr>
          <p:cNvPr id="15" name="TextBox 14">
            <a:extLst>
              <a:ext uri="{FF2B5EF4-FFF2-40B4-BE49-F238E27FC236}">
                <a16:creationId xmlns:a16="http://schemas.microsoft.com/office/drawing/2014/main" id="{71C5913C-2CD2-4E09-8A48-2582422FF51F}"/>
              </a:ext>
            </a:extLst>
          </p:cNvPr>
          <p:cNvSpPr txBox="1"/>
          <p:nvPr/>
        </p:nvSpPr>
        <p:spPr>
          <a:xfrm>
            <a:off x="651850" y="2794710"/>
            <a:ext cx="11179412" cy="994439"/>
          </a:xfrm>
          <a:prstGeom prst="rect">
            <a:avLst/>
          </a:prstGeom>
          <a:noFill/>
        </p:spPr>
        <p:txBody>
          <a:bodyPr wrap="square" rtlCol="0">
            <a:spAutoFit/>
          </a:bodyPr>
          <a:lstStyle/>
          <a:p>
            <a:pPr>
              <a:lnSpc>
                <a:spcPts val="6000"/>
              </a:lnSpc>
            </a:pPr>
            <a:r>
              <a:rPr lang="en-GB" sz="9600" b="1" dirty="0">
                <a:solidFill>
                  <a:schemeClr val="bg1"/>
                </a:solidFill>
              </a:rPr>
              <a:t>Thank You</a:t>
            </a:r>
          </a:p>
        </p:txBody>
      </p:sp>
    </p:spTree>
    <p:extLst>
      <p:ext uri="{BB962C8B-B14F-4D97-AF65-F5344CB8AC3E}">
        <p14:creationId xmlns:p14="http://schemas.microsoft.com/office/powerpoint/2010/main" val="165709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 y="0"/>
            <a:ext cx="12191391" cy="6857315"/>
          </a:xfrm>
          <a:prstGeom prst="rect">
            <a:avLst/>
          </a:prstGeom>
        </p:spPr>
      </p:pic>
      <p:sp>
        <p:nvSpPr>
          <p:cNvPr id="2" name="TextBox 1">
            <a:extLst>
              <a:ext uri="{FF2B5EF4-FFF2-40B4-BE49-F238E27FC236}">
                <a16:creationId xmlns:a16="http://schemas.microsoft.com/office/drawing/2014/main" id="{E9A3EB4D-D6FB-B34D-ECA7-2AF4BB0F42E1}"/>
              </a:ext>
            </a:extLst>
          </p:cNvPr>
          <p:cNvSpPr txBox="1"/>
          <p:nvPr/>
        </p:nvSpPr>
        <p:spPr>
          <a:xfrm>
            <a:off x="838201" y="345810"/>
            <a:ext cx="5120561" cy="7024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rgbClr val="008996"/>
                </a:solidFill>
                <a:ea typeface="+mj-ea"/>
                <a:cs typeface="+mj-cs"/>
              </a:rPr>
              <a:t>Contents</a:t>
            </a:r>
            <a:endParaRPr lang="en-US" sz="4400" b="1" kern="1200">
              <a:solidFill>
                <a:srgbClr val="008996"/>
              </a:solidFill>
              <a:ea typeface="+mj-ea"/>
              <a:cs typeface="+mj-cs"/>
            </a:endParaRPr>
          </a:p>
        </p:txBody>
      </p:sp>
      <p:sp>
        <p:nvSpPr>
          <p:cNvPr id="5" name="TextBox 4">
            <a:extLst>
              <a:ext uri="{FF2B5EF4-FFF2-40B4-BE49-F238E27FC236}">
                <a16:creationId xmlns:a16="http://schemas.microsoft.com/office/drawing/2014/main" id="{D0D41618-838C-70E3-9454-FF35F1461532}"/>
              </a:ext>
            </a:extLst>
          </p:cNvPr>
          <p:cNvSpPr txBox="1"/>
          <p:nvPr/>
        </p:nvSpPr>
        <p:spPr>
          <a:xfrm>
            <a:off x="682083" y="1249211"/>
            <a:ext cx="10368775" cy="10525958"/>
          </a:xfrm>
          <a:prstGeom prst="rect">
            <a:avLst/>
          </a:prstGeom>
          <a:noFill/>
        </p:spPr>
        <p:txBody>
          <a:bodyPr wrap="square">
            <a:spAutoFit/>
          </a:bodyPr>
          <a:lstStyle/>
          <a:p>
            <a:pPr marL="457200" indent="-457200">
              <a:buFont typeface="Wingdings" panose="05000000000000000000" pitchFamily="2" charset="2"/>
              <a:buChar char="v"/>
            </a:pPr>
            <a:r>
              <a:rPr lang="en-GB" sz="2800" dirty="0">
                <a:solidFill>
                  <a:srgbClr val="008996"/>
                </a:solidFill>
              </a:rPr>
              <a:t>About Autism and Anxiety – Statistics</a:t>
            </a:r>
          </a:p>
          <a:p>
            <a:pPr marL="457200" indent="-457200">
              <a:buFont typeface="Wingdings" panose="05000000000000000000" pitchFamily="2" charset="2"/>
              <a:buChar char="v"/>
            </a:pPr>
            <a:r>
              <a:rPr lang="en-GB" sz="2800" dirty="0">
                <a:solidFill>
                  <a:srgbClr val="008996"/>
                </a:solidFill>
              </a:rPr>
              <a:t>Autism and Anxiety in School</a:t>
            </a:r>
          </a:p>
          <a:p>
            <a:pPr marL="457200" indent="-457200">
              <a:buFont typeface="Wingdings" panose="05000000000000000000" pitchFamily="2" charset="2"/>
              <a:buChar char="v"/>
            </a:pPr>
            <a:r>
              <a:rPr lang="en-GB" sz="2800" dirty="0">
                <a:solidFill>
                  <a:srgbClr val="008996"/>
                </a:solidFill>
              </a:rPr>
              <a:t>‘A different view of the world’</a:t>
            </a:r>
          </a:p>
          <a:p>
            <a:pPr marL="457200" indent="-457200">
              <a:buFont typeface="Wingdings" panose="05000000000000000000" pitchFamily="2" charset="2"/>
              <a:buChar char="v"/>
            </a:pPr>
            <a:r>
              <a:rPr lang="en-GB" sz="2800" dirty="0">
                <a:solidFill>
                  <a:srgbClr val="008996"/>
                </a:solidFill>
              </a:rPr>
              <a:t>Sensory integration issues</a:t>
            </a:r>
          </a:p>
          <a:p>
            <a:pPr marL="457200" indent="-457200">
              <a:buFont typeface="Wingdings" panose="05000000000000000000" pitchFamily="2" charset="2"/>
              <a:buChar char="v"/>
            </a:pPr>
            <a:r>
              <a:rPr lang="en-GB" sz="2800" dirty="0">
                <a:solidFill>
                  <a:srgbClr val="008996"/>
                </a:solidFill>
              </a:rPr>
              <a:t>Autism and Anxiety – ‘Masking’</a:t>
            </a:r>
          </a:p>
          <a:p>
            <a:pPr marL="457200" indent="-457200">
              <a:buFont typeface="Wingdings" panose="05000000000000000000" pitchFamily="2" charset="2"/>
              <a:buChar char="v"/>
            </a:pPr>
            <a:r>
              <a:rPr lang="en-GB" sz="2800" dirty="0">
                <a:solidFill>
                  <a:srgbClr val="008996"/>
                </a:solidFill>
              </a:rPr>
              <a:t>Some examples where CYP with autism may experience anxiety at school.</a:t>
            </a:r>
          </a:p>
          <a:p>
            <a:pPr marL="457200" indent="-457200">
              <a:buFont typeface="Wingdings" panose="05000000000000000000" pitchFamily="2" charset="2"/>
              <a:buChar char="v"/>
            </a:pPr>
            <a:r>
              <a:rPr lang="en-GB" sz="2800" dirty="0">
                <a:solidFill>
                  <a:srgbClr val="008996"/>
                </a:solidFill>
              </a:rPr>
              <a:t>Anxiety over food and eating – ARFID</a:t>
            </a:r>
          </a:p>
          <a:p>
            <a:pPr marL="457200" indent="-457200">
              <a:buFont typeface="Wingdings" panose="05000000000000000000" pitchFamily="2" charset="2"/>
              <a:buChar char="v"/>
            </a:pPr>
            <a:r>
              <a:rPr lang="en-GB" sz="2800" dirty="0">
                <a:solidFill>
                  <a:srgbClr val="008996"/>
                </a:solidFill>
              </a:rPr>
              <a:t>Case studies – Jake and Mia</a:t>
            </a:r>
          </a:p>
          <a:p>
            <a:pPr marL="457200" indent="-457200">
              <a:buFont typeface="Wingdings" panose="05000000000000000000" pitchFamily="2" charset="2"/>
              <a:buChar char="v"/>
            </a:pPr>
            <a:r>
              <a:rPr lang="en-GB" sz="2800" dirty="0">
                <a:solidFill>
                  <a:srgbClr val="008996"/>
                </a:solidFill>
              </a:rPr>
              <a:t>Strategic support for Autism and additional needs</a:t>
            </a:r>
          </a:p>
          <a:p>
            <a:pPr marL="457200" indent="-457200">
              <a:buFont typeface="Wingdings" panose="05000000000000000000" pitchFamily="2" charset="2"/>
              <a:buChar char="v"/>
            </a:pPr>
            <a:r>
              <a:rPr lang="en-GB" sz="2800" dirty="0">
                <a:solidFill>
                  <a:srgbClr val="008996"/>
                </a:solidFill>
              </a:rPr>
              <a:t>Resources</a:t>
            </a:r>
          </a:p>
          <a:p>
            <a:pPr marL="457200" indent="-457200">
              <a:buFont typeface="Wingdings" panose="05000000000000000000" pitchFamily="2" charset="2"/>
              <a:buChar char="v"/>
            </a:pPr>
            <a:r>
              <a:rPr lang="en-GB" sz="2800" dirty="0">
                <a:solidFill>
                  <a:srgbClr val="008996"/>
                </a:solidFill>
              </a:rPr>
              <a:t>References – Where to find useful resources/information</a:t>
            </a:r>
          </a:p>
          <a:p>
            <a:endParaRPr lang="en-GB" sz="2800" dirty="0">
              <a:solidFill>
                <a:srgbClr val="008996"/>
              </a:solidFill>
            </a:endParaRPr>
          </a:p>
          <a:p>
            <a:endParaRPr lang="en-GB" sz="2800" dirty="0">
              <a:solidFill>
                <a:srgbClr val="008996"/>
              </a:solidFill>
            </a:endParaRPr>
          </a:p>
          <a:p>
            <a:endParaRPr lang="en-GB" sz="2800" dirty="0">
              <a:solidFill>
                <a:srgbClr val="008996"/>
              </a:solidFill>
            </a:endParaRPr>
          </a:p>
          <a:p>
            <a:endParaRPr lang="en-GB" sz="2800" dirty="0">
              <a:solidFill>
                <a:srgbClr val="008996"/>
              </a:solidFill>
            </a:endParaRPr>
          </a:p>
          <a:p>
            <a:endParaRPr lang="en-GB" sz="2800" dirty="0">
              <a:solidFill>
                <a:srgbClr val="008996"/>
              </a:solidFill>
            </a:endParaRPr>
          </a:p>
          <a:p>
            <a:endParaRPr lang="en-GB" sz="2800" dirty="0">
              <a:solidFill>
                <a:srgbClr val="008996"/>
              </a:solidFill>
            </a:endParaRPr>
          </a:p>
          <a:p>
            <a:endParaRPr lang="en-GB" sz="2800" dirty="0">
              <a:solidFill>
                <a:srgbClr val="008996"/>
              </a:solidFill>
            </a:endParaRPr>
          </a:p>
          <a:p>
            <a:endParaRPr lang="en-GB" sz="2800" dirty="0">
              <a:solidFill>
                <a:srgbClr val="008996"/>
              </a:solidFill>
            </a:endParaRPr>
          </a:p>
          <a:p>
            <a:endParaRPr lang="en-GB" sz="2800" dirty="0">
              <a:solidFill>
                <a:srgbClr val="008996"/>
              </a:solidFill>
            </a:endParaRPr>
          </a:p>
          <a:p>
            <a:endParaRPr lang="en-GB" dirty="0"/>
          </a:p>
          <a:p>
            <a:endParaRPr lang="en-GB" dirty="0"/>
          </a:p>
          <a:p>
            <a:endParaRPr lang="en-GB" dirty="0"/>
          </a:p>
          <a:p>
            <a:endParaRPr lang="en-GB" dirty="0"/>
          </a:p>
          <a:p>
            <a:endParaRPr lang="en-GB" dirty="0"/>
          </a:p>
        </p:txBody>
      </p:sp>
      <p:sp>
        <p:nvSpPr>
          <p:cNvPr id="3" name="Footer Placeholder 5">
            <a:extLst>
              <a:ext uri="{FF2B5EF4-FFF2-40B4-BE49-F238E27FC236}">
                <a16:creationId xmlns:a16="http://schemas.microsoft.com/office/drawing/2014/main" id="{C5564C48-8E35-269E-C476-A45F32E2A9A6}"/>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245478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ADAF49-3770-42C3-9488-FDFD5A393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85"/>
            <a:ext cx="12191391" cy="6857315"/>
          </a:xfrm>
          <a:prstGeom prst="rect">
            <a:avLst/>
          </a:prstGeom>
        </p:spPr>
      </p:pic>
      <p:sp>
        <p:nvSpPr>
          <p:cNvPr id="2" name="TextBox 1">
            <a:extLst>
              <a:ext uri="{FF2B5EF4-FFF2-40B4-BE49-F238E27FC236}">
                <a16:creationId xmlns:a16="http://schemas.microsoft.com/office/drawing/2014/main" id="{E9A3EB4D-D6FB-B34D-ECA7-2AF4BB0F42E1}"/>
              </a:ext>
            </a:extLst>
          </p:cNvPr>
          <p:cNvSpPr txBox="1"/>
          <p:nvPr/>
        </p:nvSpPr>
        <p:spPr>
          <a:xfrm>
            <a:off x="902026" y="86988"/>
            <a:ext cx="5120561" cy="9835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008996"/>
                </a:solidFill>
                <a:ea typeface="+mj-ea"/>
                <a:cs typeface="+mj-cs"/>
              </a:rPr>
              <a:t>Autism </a:t>
            </a:r>
          </a:p>
        </p:txBody>
      </p:sp>
      <p:sp>
        <p:nvSpPr>
          <p:cNvPr id="5" name="TextBox 4">
            <a:extLst>
              <a:ext uri="{FF2B5EF4-FFF2-40B4-BE49-F238E27FC236}">
                <a16:creationId xmlns:a16="http://schemas.microsoft.com/office/drawing/2014/main" id="{D0D41618-838C-70E3-9454-FF35F1461532}"/>
              </a:ext>
            </a:extLst>
          </p:cNvPr>
          <p:cNvSpPr txBox="1"/>
          <p:nvPr/>
        </p:nvSpPr>
        <p:spPr>
          <a:xfrm>
            <a:off x="838199" y="1156820"/>
            <a:ext cx="10368775" cy="7817525"/>
          </a:xfrm>
          <a:prstGeom prst="rect">
            <a:avLst/>
          </a:prstGeom>
          <a:noFill/>
        </p:spPr>
        <p:txBody>
          <a:bodyPr wrap="square">
            <a:spAutoFit/>
          </a:bodyPr>
          <a:lstStyle/>
          <a:p>
            <a:r>
              <a:rPr lang="en-GB" sz="2000" dirty="0">
                <a:solidFill>
                  <a:srgbClr val="008996"/>
                </a:solidFill>
              </a:rPr>
              <a:t>Autism is a lifelong developmental disability which affects how people communicate and interact with the world. More than one in 100 people are on the autism spectrum and there are around 700,000 autistic adults and children in the UK. (NAS, 2023).</a:t>
            </a:r>
          </a:p>
          <a:p>
            <a:endParaRPr lang="en-GB" sz="2000" dirty="0">
              <a:solidFill>
                <a:srgbClr val="008996"/>
              </a:solidFill>
            </a:endParaRPr>
          </a:p>
          <a:p>
            <a:r>
              <a:rPr lang="en-GB" sz="2000" dirty="0">
                <a:solidFill>
                  <a:srgbClr val="008996"/>
                </a:solidFill>
              </a:rPr>
              <a:t>The DSMV Autism diagnosis would involve the individual to demonstrate a DYAD of impairments. The DYAD splits the characteristics of autism into </a:t>
            </a:r>
            <a:r>
              <a:rPr lang="en-GB" sz="2000" b="1" u="sng" dirty="0">
                <a:solidFill>
                  <a:srgbClr val="008996"/>
                </a:solidFill>
              </a:rPr>
              <a:t>two areas</a:t>
            </a:r>
            <a:r>
              <a:rPr lang="en-GB" sz="2000" dirty="0">
                <a:solidFill>
                  <a:srgbClr val="008996"/>
                </a:solidFill>
              </a:rPr>
              <a:t>:</a:t>
            </a:r>
          </a:p>
          <a:p>
            <a:r>
              <a:rPr lang="en-GB" sz="2000" b="1" dirty="0">
                <a:solidFill>
                  <a:srgbClr val="008996"/>
                </a:solidFill>
              </a:rPr>
              <a:t>Social Interaction / Communication Difficulties </a:t>
            </a:r>
            <a:r>
              <a:rPr lang="en-GB" sz="2000" dirty="0">
                <a:solidFill>
                  <a:srgbClr val="008996"/>
                </a:solidFill>
              </a:rPr>
              <a:t>and </a:t>
            </a:r>
            <a:r>
              <a:rPr lang="en-GB" sz="2000" b="1" dirty="0">
                <a:solidFill>
                  <a:srgbClr val="008996"/>
                </a:solidFill>
              </a:rPr>
              <a:t>Limited Interests/Activities (repetition), </a:t>
            </a:r>
            <a:r>
              <a:rPr lang="en-GB" sz="2000" dirty="0">
                <a:solidFill>
                  <a:srgbClr val="008996"/>
                </a:solidFill>
              </a:rPr>
              <a:t>this will include </a:t>
            </a:r>
            <a:r>
              <a:rPr lang="en-GB" sz="2000" b="1" dirty="0">
                <a:solidFill>
                  <a:srgbClr val="008996"/>
                </a:solidFill>
              </a:rPr>
              <a:t>sensory issues</a:t>
            </a:r>
            <a:r>
              <a:rPr lang="en-GB" sz="2000" dirty="0">
                <a:solidFill>
                  <a:srgbClr val="008996"/>
                </a:solidFill>
              </a:rPr>
              <a:t>. </a:t>
            </a:r>
          </a:p>
          <a:p>
            <a:endParaRPr lang="en-GB" sz="2000" b="1" dirty="0">
              <a:solidFill>
                <a:srgbClr val="008996"/>
              </a:solidFill>
            </a:endParaRPr>
          </a:p>
          <a:p>
            <a:endParaRPr lang="en-GB" sz="2000" b="1" dirty="0">
              <a:solidFill>
                <a:srgbClr val="008996"/>
              </a:solidFill>
            </a:endParaRPr>
          </a:p>
          <a:p>
            <a:r>
              <a:rPr lang="en-GB" sz="2000" dirty="0">
                <a:solidFill>
                  <a:srgbClr val="008996"/>
                </a:solidFill>
              </a:rPr>
              <a:t>Autism Spectrum Disorder is still the official diagnostic title, however Autism Spectrum Conditions (ASC) are now used interchangeably with schools and other organisations and include the former diagnosis of Asperger Syndrome.</a:t>
            </a:r>
          </a:p>
          <a:p>
            <a:endParaRPr lang="en-GB" sz="2000" dirty="0">
              <a:solidFill>
                <a:srgbClr val="008996"/>
              </a:solidFill>
            </a:endParaRPr>
          </a:p>
          <a:p>
            <a:r>
              <a:rPr lang="en-GB" sz="2000" b="1" dirty="0">
                <a:solidFill>
                  <a:srgbClr val="008996"/>
                </a:solidFill>
              </a:rPr>
              <a:t>Please note: </a:t>
            </a:r>
            <a:r>
              <a:rPr lang="en-GB" sz="2000" dirty="0">
                <a:solidFill>
                  <a:srgbClr val="008996"/>
                </a:solidFill>
              </a:rPr>
              <a:t>An individual can demonstrate autistic traits but not have a diagnosis of autism.</a:t>
            </a:r>
          </a:p>
          <a:p>
            <a:endParaRPr lang="en-GB" sz="2800" dirty="0">
              <a:solidFill>
                <a:srgbClr val="008996"/>
              </a:solidFill>
            </a:endParaRPr>
          </a:p>
          <a:p>
            <a:r>
              <a:rPr lang="en-GB" sz="2800" dirty="0">
                <a:solidFill>
                  <a:srgbClr val="008996"/>
                </a:solidFill>
              </a:rPr>
              <a:t> </a:t>
            </a:r>
          </a:p>
          <a:p>
            <a:endParaRPr lang="en-GB" sz="2800" dirty="0">
              <a:solidFill>
                <a:srgbClr val="008996"/>
              </a:solidFill>
            </a:endParaRPr>
          </a:p>
          <a:p>
            <a:endParaRPr lang="en-GB" sz="2800" dirty="0">
              <a:solidFill>
                <a:srgbClr val="008996"/>
              </a:solidFill>
            </a:endParaRPr>
          </a:p>
          <a:p>
            <a:endParaRPr lang="en-GB" dirty="0"/>
          </a:p>
          <a:p>
            <a:endParaRPr lang="en-GB" dirty="0"/>
          </a:p>
          <a:p>
            <a:endParaRPr lang="en-GB" dirty="0"/>
          </a:p>
          <a:p>
            <a:endParaRPr lang="en-GB" dirty="0"/>
          </a:p>
          <a:p>
            <a:endParaRPr lang="en-GB" dirty="0"/>
          </a:p>
        </p:txBody>
      </p:sp>
      <p:sp>
        <p:nvSpPr>
          <p:cNvPr id="3" name="Footer Placeholder 5">
            <a:extLst>
              <a:ext uri="{FF2B5EF4-FFF2-40B4-BE49-F238E27FC236}">
                <a16:creationId xmlns:a16="http://schemas.microsoft.com/office/drawing/2014/main" id="{C9E45073-EB74-A3CB-7C73-6989B89A0567}"/>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393492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899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7536FF58-4735-6C19-A985-2DFA21C0FEA2}"/>
              </a:ext>
            </a:extLst>
          </p:cNvPr>
          <p:cNvSpPr>
            <a:spLocks noGrp="1"/>
          </p:cNvSpPr>
          <p:nvPr>
            <p:ph type="title"/>
          </p:nvPr>
        </p:nvSpPr>
        <p:spPr/>
        <p:txBody>
          <a:bodyPr/>
          <a:lstStyle/>
          <a:p>
            <a:pPr algn="ctr"/>
            <a:r>
              <a:rPr lang="en-GB" b="1">
                <a:latin typeface="+mn-lt"/>
              </a:rPr>
              <a:t>DYAD of Impairment (DSMV)</a:t>
            </a:r>
          </a:p>
        </p:txBody>
      </p:sp>
      <p:pic>
        <p:nvPicPr>
          <p:cNvPr id="10" name="Picture 9">
            <a:extLst>
              <a:ext uri="{FF2B5EF4-FFF2-40B4-BE49-F238E27FC236}">
                <a16:creationId xmlns:a16="http://schemas.microsoft.com/office/drawing/2014/main" id="{FBE61D60-B1EE-8D0D-3286-43A8D59D2C3D}"/>
              </a:ext>
            </a:extLst>
          </p:cNvPr>
          <p:cNvPicPr>
            <a:picLocks noChangeAspect="1"/>
          </p:cNvPicPr>
          <p:nvPr/>
        </p:nvPicPr>
        <p:blipFill>
          <a:blip r:embed="rId2"/>
          <a:stretch>
            <a:fillRect/>
          </a:stretch>
        </p:blipFill>
        <p:spPr>
          <a:xfrm>
            <a:off x="5151806" y="1927361"/>
            <a:ext cx="5631423" cy="4466051"/>
          </a:xfrm>
          <a:prstGeom prst="rect">
            <a:avLst/>
          </a:prstGeom>
        </p:spPr>
      </p:pic>
      <p:pic>
        <p:nvPicPr>
          <p:cNvPr id="11" name="Picture 10">
            <a:extLst>
              <a:ext uri="{FF2B5EF4-FFF2-40B4-BE49-F238E27FC236}">
                <a16:creationId xmlns:a16="http://schemas.microsoft.com/office/drawing/2014/main" id="{21CC46D9-02CA-9650-6240-812E6CDE5C4D}"/>
              </a:ext>
            </a:extLst>
          </p:cNvPr>
          <p:cNvPicPr>
            <a:picLocks noChangeAspect="1"/>
          </p:cNvPicPr>
          <p:nvPr/>
        </p:nvPicPr>
        <p:blipFill>
          <a:blip r:embed="rId3"/>
          <a:stretch>
            <a:fillRect/>
          </a:stretch>
        </p:blipFill>
        <p:spPr>
          <a:xfrm>
            <a:off x="1695931" y="2024120"/>
            <a:ext cx="5633192" cy="4468755"/>
          </a:xfrm>
          <a:prstGeom prst="rect">
            <a:avLst/>
          </a:prstGeom>
        </p:spPr>
      </p:pic>
      <p:sp>
        <p:nvSpPr>
          <p:cNvPr id="13" name="TextBox 12">
            <a:extLst>
              <a:ext uri="{FF2B5EF4-FFF2-40B4-BE49-F238E27FC236}">
                <a16:creationId xmlns:a16="http://schemas.microsoft.com/office/drawing/2014/main" id="{6A962595-34E5-7162-683F-8484DE2B2B83}"/>
              </a:ext>
            </a:extLst>
          </p:cNvPr>
          <p:cNvSpPr txBox="1"/>
          <p:nvPr/>
        </p:nvSpPr>
        <p:spPr>
          <a:xfrm>
            <a:off x="1695931" y="3726421"/>
            <a:ext cx="3701259" cy="8679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Social Communication and Interaction</a:t>
            </a:r>
          </a:p>
        </p:txBody>
      </p:sp>
      <p:sp>
        <p:nvSpPr>
          <p:cNvPr id="15" name="TextBox 14">
            <a:extLst>
              <a:ext uri="{FF2B5EF4-FFF2-40B4-BE49-F238E27FC236}">
                <a16:creationId xmlns:a16="http://schemas.microsoft.com/office/drawing/2014/main" id="{4B234D92-707C-EB23-3C6A-DAE9EC990423}"/>
              </a:ext>
            </a:extLst>
          </p:cNvPr>
          <p:cNvSpPr txBox="1"/>
          <p:nvPr/>
        </p:nvSpPr>
        <p:spPr>
          <a:xfrm>
            <a:off x="7585601" y="3429000"/>
            <a:ext cx="2910468" cy="1384995"/>
          </a:xfrm>
          <a:prstGeom prst="rect">
            <a:avLst/>
          </a:prstGeom>
          <a:noFill/>
        </p:spPr>
        <p:txBody>
          <a:bodyPr wrap="square">
            <a:spAutoFit/>
          </a:bodyPr>
          <a:lstStyle/>
          <a:p>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Restricted and repetitive behaviours </a:t>
            </a:r>
            <a:endParaRPr lang="en-GB" b="1"/>
          </a:p>
        </p:txBody>
      </p:sp>
      <p:sp>
        <p:nvSpPr>
          <p:cNvPr id="17" name="TextBox 16">
            <a:extLst>
              <a:ext uri="{FF2B5EF4-FFF2-40B4-BE49-F238E27FC236}">
                <a16:creationId xmlns:a16="http://schemas.microsoft.com/office/drawing/2014/main" id="{083A26E2-6D01-7170-098A-B4A334A2FF53}"/>
              </a:ext>
            </a:extLst>
          </p:cNvPr>
          <p:cNvSpPr txBox="1"/>
          <p:nvPr/>
        </p:nvSpPr>
        <p:spPr>
          <a:xfrm>
            <a:off x="5645706" y="3570481"/>
            <a:ext cx="1279201" cy="122136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100" b="1" i="0" u="none" strike="noStrike" kern="1200" cap="none" spc="0" normalizeH="0" baseline="0" noProof="0">
                <a:ln>
                  <a:noFill/>
                </a:ln>
                <a:solidFill>
                  <a:prstClr val="black"/>
                </a:solidFill>
                <a:effectLst/>
                <a:uLnTx/>
                <a:uFillTx/>
                <a:latin typeface="Calibri" panose="020F0502020204030204"/>
                <a:ea typeface="+mn-ea"/>
                <a:cs typeface="+mn-cs"/>
              </a:rPr>
              <a:t>Autism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100" b="1" i="0" u="none" strike="noStrike" kern="1200" cap="none" spc="0" normalizeH="0" baseline="0" noProof="0">
                <a:ln>
                  <a:noFill/>
                </a:ln>
                <a:solidFill>
                  <a:prstClr val="black"/>
                </a:solidFill>
                <a:effectLst/>
                <a:uLnTx/>
                <a:uFillTx/>
                <a:latin typeface="Calibri" panose="020F0502020204030204"/>
                <a:ea typeface="+mn-ea"/>
                <a:cs typeface="+mn-cs"/>
              </a:rPr>
              <a:t>Spectrum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100" b="1" i="0" u="none" strike="noStrike" kern="1200" cap="none" spc="0" normalizeH="0" baseline="0" noProof="0">
                <a:ln>
                  <a:noFill/>
                </a:ln>
                <a:solidFill>
                  <a:prstClr val="black"/>
                </a:solidFill>
                <a:effectLst/>
                <a:uLnTx/>
                <a:uFillTx/>
                <a:latin typeface="Calibri" panose="020F0502020204030204"/>
                <a:ea typeface="+mn-ea"/>
                <a:cs typeface="+mn-cs"/>
              </a:rPr>
              <a:t>Disorder</a:t>
            </a:r>
          </a:p>
        </p:txBody>
      </p:sp>
      <p:sp>
        <p:nvSpPr>
          <p:cNvPr id="3" name="Footer Placeholder 5">
            <a:extLst>
              <a:ext uri="{FF2B5EF4-FFF2-40B4-BE49-F238E27FC236}">
                <a16:creationId xmlns:a16="http://schemas.microsoft.com/office/drawing/2014/main" id="{64177FC8-05C2-E5FD-4AF6-F1B147BD9263}"/>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57181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EC1F-AFC9-7D04-04AD-8D1FDAC0B84B}"/>
              </a:ext>
            </a:extLst>
          </p:cNvPr>
          <p:cNvSpPr>
            <a:spLocks noGrp="1"/>
          </p:cNvSpPr>
          <p:nvPr>
            <p:ph type="title"/>
          </p:nvPr>
        </p:nvSpPr>
        <p:spPr>
          <a:xfrm>
            <a:off x="838200" y="-117760"/>
            <a:ext cx="10515600" cy="1325563"/>
          </a:xfrm>
        </p:spPr>
        <p:txBody>
          <a:bodyPr>
            <a:normAutofit/>
          </a:bodyPr>
          <a:lstStyle/>
          <a:p>
            <a:r>
              <a:rPr lang="en-GB" sz="3000" b="1" dirty="0">
                <a:latin typeface="+mn-lt"/>
              </a:rPr>
              <a:t>Some signs and Symptoms of Autism Spectrum Disorder (ASD)</a:t>
            </a:r>
          </a:p>
        </p:txBody>
      </p:sp>
      <p:sp>
        <p:nvSpPr>
          <p:cNvPr id="3" name="Content Placeholder 2">
            <a:extLst>
              <a:ext uri="{FF2B5EF4-FFF2-40B4-BE49-F238E27FC236}">
                <a16:creationId xmlns:a16="http://schemas.microsoft.com/office/drawing/2014/main" id="{39523B43-3569-AA68-1D6B-9AC0F92BB909}"/>
              </a:ext>
            </a:extLst>
          </p:cNvPr>
          <p:cNvSpPr>
            <a:spLocks noGrp="1"/>
          </p:cNvSpPr>
          <p:nvPr>
            <p:ph idx="1"/>
          </p:nvPr>
        </p:nvSpPr>
        <p:spPr>
          <a:xfrm>
            <a:off x="632716" y="1207803"/>
            <a:ext cx="10515600" cy="5275190"/>
          </a:xfrm>
        </p:spPr>
        <p:txBody>
          <a:bodyPr>
            <a:normAutofit fontScale="70000" lnSpcReduction="20000"/>
          </a:bodyPr>
          <a:lstStyle/>
          <a:p>
            <a:r>
              <a:rPr lang="en-GB" sz="4000" b="1" dirty="0">
                <a:solidFill>
                  <a:srgbClr val="008996"/>
                </a:solidFill>
              </a:rPr>
              <a:t>Social Communication</a:t>
            </a:r>
          </a:p>
          <a:p>
            <a:r>
              <a:rPr lang="en-GB" sz="2400" b="1" i="1" dirty="0"/>
              <a:t>Autistic people have difficulties with interpreting both verbal and non-verbal language like gestures or tone of voice.</a:t>
            </a:r>
          </a:p>
          <a:p>
            <a:r>
              <a:rPr lang="en-GB" sz="2400" dirty="0"/>
              <a:t>taking things literally and not understanding abstract concepts</a:t>
            </a:r>
          </a:p>
          <a:p>
            <a:r>
              <a:rPr lang="en-GB" sz="2400" dirty="0"/>
              <a:t>needing extra time to process information or answer questions</a:t>
            </a:r>
          </a:p>
          <a:p>
            <a:r>
              <a:rPr lang="en-GB" sz="2400" dirty="0"/>
              <a:t>repeating what others say to them (this is called echolalia)</a:t>
            </a:r>
          </a:p>
          <a:p>
            <a:endParaRPr lang="en-GB" sz="1800" dirty="0"/>
          </a:p>
          <a:p>
            <a:r>
              <a:rPr lang="en-GB" sz="4500" b="1" dirty="0">
                <a:solidFill>
                  <a:srgbClr val="008996"/>
                </a:solidFill>
              </a:rPr>
              <a:t>Social Interaction</a:t>
            </a:r>
          </a:p>
          <a:p>
            <a:r>
              <a:rPr lang="en-GB" sz="2400" b="1" i="1" dirty="0"/>
              <a:t>Autistic people often have difficulty 'reading' other people - recognising or understanding others' feelings and intentions - and expressing their own emotions. This can make it very hard to navigate the social world. Autistic people may:</a:t>
            </a:r>
          </a:p>
          <a:p>
            <a:endParaRPr lang="en-GB" sz="2400" dirty="0"/>
          </a:p>
          <a:p>
            <a:r>
              <a:rPr lang="en-GB" sz="2400" dirty="0"/>
              <a:t>appear to be insensitive</a:t>
            </a:r>
          </a:p>
          <a:p>
            <a:r>
              <a:rPr lang="en-GB" sz="2400" dirty="0"/>
              <a:t>seek out time alone when overloaded by other people</a:t>
            </a:r>
          </a:p>
          <a:p>
            <a:r>
              <a:rPr lang="en-GB" sz="2400" dirty="0"/>
              <a:t>not seek comfort from other people</a:t>
            </a:r>
          </a:p>
          <a:p>
            <a:r>
              <a:rPr lang="en-GB" sz="2400" dirty="0"/>
              <a:t>appear to behave 'strangely' or in a way thought to be socially inappropriate</a:t>
            </a:r>
          </a:p>
          <a:p>
            <a:r>
              <a:rPr lang="en-GB" sz="2400" dirty="0"/>
              <a:t>find it hard to form friendships. 					</a:t>
            </a:r>
            <a:r>
              <a:rPr lang="en-GB" sz="2400" b="1" dirty="0"/>
              <a:t>(National Autistic Society, 2023).</a:t>
            </a:r>
          </a:p>
          <a:p>
            <a:endParaRPr lang="en-GB" sz="2400" dirty="0"/>
          </a:p>
        </p:txBody>
      </p:sp>
      <p:sp>
        <p:nvSpPr>
          <p:cNvPr id="4" name="Footer Placeholder 5">
            <a:extLst>
              <a:ext uri="{FF2B5EF4-FFF2-40B4-BE49-F238E27FC236}">
                <a16:creationId xmlns:a16="http://schemas.microsoft.com/office/drawing/2014/main" id="{8D20A0F4-1477-9C9D-BFDA-707FFE66CDE3}"/>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410591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8996"/>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1C5913C-2CD2-4E09-8A48-2582422FF51F}"/>
              </a:ext>
            </a:extLst>
          </p:cNvPr>
          <p:cNvSpPr txBox="1"/>
          <p:nvPr/>
        </p:nvSpPr>
        <p:spPr>
          <a:xfrm>
            <a:off x="1315092" y="0"/>
            <a:ext cx="11281025" cy="804836"/>
          </a:xfrm>
          <a:prstGeom prst="rect">
            <a:avLst/>
          </a:prstGeom>
          <a:noFill/>
        </p:spPr>
        <p:txBody>
          <a:bodyPr wrap="square" rtlCol="0">
            <a:spAutoFit/>
          </a:bodyPr>
          <a:lstStyle/>
          <a:p>
            <a:pPr>
              <a:lnSpc>
                <a:spcPts val="6000"/>
              </a:lnSpc>
            </a:pPr>
            <a:r>
              <a:rPr lang="en-GB" sz="4000" b="1">
                <a:solidFill>
                  <a:schemeClr val="bg1"/>
                </a:solidFill>
              </a:rPr>
              <a:t>Sensory integration issues and Autism/ADHD</a:t>
            </a:r>
          </a:p>
        </p:txBody>
      </p:sp>
      <p:sp>
        <p:nvSpPr>
          <p:cNvPr id="18" name="TextBox 17">
            <a:extLst>
              <a:ext uri="{FF2B5EF4-FFF2-40B4-BE49-F238E27FC236}">
                <a16:creationId xmlns:a16="http://schemas.microsoft.com/office/drawing/2014/main" id="{E1EB6354-9AE4-488F-A698-505FAF7E6BBA}"/>
              </a:ext>
            </a:extLst>
          </p:cNvPr>
          <p:cNvSpPr txBox="1"/>
          <p:nvPr/>
        </p:nvSpPr>
        <p:spPr>
          <a:xfrm>
            <a:off x="457152" y="1486216"/>
            <a:ext cx="2453151" cy="4338880"/>
          </a:xfrm>
          <a:prstGeom prst="rect">
            <a:avLst/>
          </a:prstGeom>
          <a:noFill/>
        </p:spPr>
        <p:txBody>
          <a:bodyPr wrap="square" rtlCol="0">
            <a:spAutoFit/>
          </a:bodyPr>
          <a:lstStyle/>
          <a:p>
            <a:pPr marL="457200" indent="-457200">
              <a:lnSpc>
                <a:spcPts val="3700"/>
              </a:lnSpc>
              <a:buFont typeface="Arial" panose="020B0604020202020204" pitchFamily="34" charset="0"/>
              <a:buChar char="•"/>
            </a:pPr>
            <a:r>
              <a:rPr lang="en-GB" sz="2800">
                <a:solidFill>
                  <a:schemeClr val="bg1"/>
                </a:solidFill>
                <a:latin typeface="+mj-lt"/>
              </a:rPr>
              <a:t>Vision</a:t>
            </a:r>
          </a:p>
          <a:p>
            <a:pPr marL="457200" indent="-457200">
              <a:lnSpc>
                <a:spcPts val="3700"/>
              </a:lnSpc>
              <a:buFont typeface="Arial" panose="020B0604020202020204" pitchFamily="34" charset="0"/>
              <a:buChar char="•"/>
            </a:pPr>
            <a:endParaRPr lang="en-GB" sz="2800">
              <a:solidFill>
                <a:schemeClr val="bg1"/>
              </a:solidFill>
              <a:latin typeface="+mj-lt"/>
            </a:endParaRPr>
          </a:p>
          <a:p>
            <a:pPr marL="457200" indent="-457200">
              <a:lnSpc>
                <a:spcPts val="3700"/>
              </a:lnSpc>
              <a:buFont typeface="Arial" panose="020B0604020202020204" pitchFamily="34" charset="0"/>
              <a:buChar char="•"/>
            </a:pPr>
            <a:r>
              <a:rPr lang="en-GB" sz="2800">
                <a:solidFill>
                  <a:schemeClr val="bg1"/>
                </a:solidFill>
                <a:latin typeface="+mj-lt"/>
              </a:rPr>
              <a:t>Hearing</a:t>
            </a:r>
          </a:p>
          <a:p>
            <a:pPr marL="457200" indent="-457200">
              <a:lnSpc>
                <a:spcPts val="3700"/>
              </a:lnSpc>
              <a:buFont typeface="Arial" panose="020B0604020202020204" pitchFamily="34" charset="0"/>
              <a:buChar char="•"/>
            </a:pPr>
            <a:endParaRPr lang="en-GB" sz="2800">
              <a:solidFill>
                <a:schemeClr val="bg1"/>
              </a:solidFill>
              <a:latin typeface="+mj-lt"/>
            </a:endParaRPr>
          </a:p>
          <a:p>
            <a:pPr marL="457200" indent="-457200">
              <a:lnSpc>
                <a:spcPts val="3700"/>
              </a:lnSpc>
              <a:buFont typeface="Arial" panose="020B0604020202020204" pitchFamily="34" charset="0"/>
              <a:buChar char="•"/>
            </a:pPr>
            <a:r>
              <a:rPr lang="en-GB" sz="2800">
                <a:solidFill>
                  <a:schemeClr val="bg1"/>
                </a:solidFill>
                <a:latin typeface="+mj-lt"/>
              </a:rPr>
              <a:t>Touch</a:t>
            </a:r>
          </a:p>
          <a:p>
            <a:pPr marL="457200" indent="-457200">
              <a:lnSpc>
                <a:spcPts val="3700"/>
              </a:lnSpc>
              <a:buFont typeface="Arial" panose="020B0604020202020204" pitchFamily="34" charset="0"/>
              <a:buChar char="•"/>
            </a:pPr>
            <a:endParaRPr lang="en-GB" sz="2800">
              <a:solidFill>
                <a:schemeClr val="bg1"/>
              </a:solidFill>
              <a:latin typeface="+mj-lt"/>
            </a:endParaRPr>
          </a:p>
          <a:p>
            <a:pPr marL="457200" indent="-457200">
              <a:lnSpc>
                <a:spcPts val="3700"/>
              </a:lnSpc>
              <a:buFont typeface="Arial" panose="020B0604020202020204" pitchFamily="34" charset="0"/>
              <a:buChar char="•"/>
            </a:pPr>
            <a:r>
              <a:rPr lang="en-GB" sz="2800">
                <a:solidFill>
                  <a:schemeClr val="bg1"/>
                </a:solidFill>
                <a:latin typeface="+mj-lt"/>
              </a:rPr>
              <a:t>Smell</a:t>
            </a:r>
          </a:p>
          <a:p>
            <a:pPr marL="457200" indent="-457200">
              <a:lnSpc>
                <a:spcPts val="3700"/>
              </a:lnSpc>
              <a:buFont typeface="Arial" panose="020B0604020202020204" pitchFamily="34" charset="0"/>
              <a:buChar char="•"/>
            </a:pPr>
            <a:endParaRPr lang="en-GB" sz="2800">
              <a:solidFill>
                <a:schemeClr val="bg1"/>
              </a:solidFill>
              <a:latin typeface="+mj-lt"/>
            </a:endParaRPr>
          </a:p>
          <a:p>
            <a:pPr marL="457200" indent="-457200">
              <a:lnSpc>
                <a:spcPts val="3700"/>
              </a:lnSpc>
              <a:buFont typeface="Arial" panose="020B0604020202020204" pitchFamily="34" charset="0"/>
              <a:buChar char="•"/>
            </a:pPr>
            <a:r>
              <a:rPr lang="en-GB" sz="2800">
                <a:solidFill>
                  <a:schemeClr val="bg1"/>
                </a:solidFill>
                <a:latin typeface="+mj-lt"/>
              </a:rPr>
              <a:t>Taste</a:t>
            </a:r>
          </a:p>
        </p:txBody>
      </p:sp>
      <p:sp>
        <p:nvSpPr>
          <p:cNvPr id="6" name="TextBox 5">
            <a:extLst>
              <a:ext uri="{FF2B5EF4-FFF2-40B4-BE49-F238E27FC236}">
                <a16:creationId xmlns:a16="http://schemas.microsoft.com/office/drawing/2014/main" id="{7C27CCD6-C898-4B0D-9125-7367E1BF9705}"/>
              </a:ext>
            </a:extLst>
          </p:cNvPr>
          <p:cNvSpPr txBox="1"/>
          <p:nvPr/>
        </p:nvSpPr>
        <p:spPr>
          <a:xfrm>
            <a:off x="4844948" y="2298708"/>
            <a:ext cx="7066974" cy="2915413"/>
          </a:xfrm>
          <a:prstGeom prst="rect">
            <a:avLst/>
          </a:prstGeom>
          <a:noFill/>
        </p:spPr>
        <p:txBody>
          <a:bodyPr wrap="square" rtlCol="0">
            <a:spAutoFit/>
          </a:bodyPr>
          <a:lstStyle/>
          <a:p>
            <a:pPr marL="457200" indent="-457200">
              <a:lnSpc>
                <a:spcPts val="3700"/>
              </a:lnSpc>
              <a:buFont typeface="Arial" panose="020B0604020202020204" pitchFamily="34" charset="0"/>
              <a:buChar char="•"/>
            </a:pPr>
            <a:r>
              <a:rPr lang="en-GB" sz="2800">
                <a:solidFill>
                  <a:schemeClr val="bg1"/>
                </a:solidFill>
                <a:latin typeface="+mj-lt"/>
              </a:rPr>
              <a:t>The vestibular system – sense of movement</a:t>
            </a:r>
          </a:p>
          <a:p>
            <a:pPr marL="457200" indent="-457200">
              <a:lnSpc>
                <a:spcPts val="3700"/>
              </a:lnSpc>
              <a:buFont typeface="Arial" panose="020B0604020202020204" pitchFamily="34" charset="0"/>
              <a:buChar char="•"/>
            </a:pPr>
            <a:r>
              <a:rPr lang="en-GB" sz="2800">
                <a:solidFill>
                  <a:schemeClr val="bg1"/>
                </a:solidFill>
                <a:latin typeface="+mj-lt"/>
              </a:rPr>
              <a:t>Proprioception system – positional sense</a:t>
            </a:r>
          </a:p>
          <a:p>
            <a:pPr marL="457200" indent="-457200">
              <a:lnSpc>
                <a:spcPts val="3700"/>
              </a:lnSpc>
              <a:buFont typeface="Arial" panose="020B0604020202020204" pitchFamily="34" charset="0"/>
              <a:buChar char="•"/>
            </a:pPr>
            <a:endParaRPr lang="en-GB" sz="2800">
              <a:solidFill>
                <a:schemeClr val="bg1"/>
              </a:solidFill>
              <a:latin typeface="+mj-lt"/>
            </a:endParaRPr>
          </a:p>
          <a:p>
            <a:pPr marL="457200" indent="-457200">
              <a:lnSpc>
                <a:spcPts val="3700"/>
              </a:lnSpc>
              <a:buFont typeface="Arial" panose="020B0604020202020204" pitchFamily="34" charset="0"/>
              <a:buChar char="•"/>
            </a:pPr>
            <a:r>
              <a:rPr lang="en-GB" sz="2800">
                <a:solidFill>
                  <a:schemeClr val="bg1"/>
                </a:solidFill>
                <a:latin typeface="+mj-lt"/>
              </a:rPr>
              <a:t>Interoception is the collection of senses understanding the internal state of the body.</a:t>
            </a:r>
          </a:p>
          <a:p>
            <a:pPr marL="457200" indent="-457200">
              <a:lnSpc>
                <a:spcPts val="3700"/>
              </a:lnSpc>
              <a:buFont typeface="Arial" panose="020B0604020202020204" pitchFamily="34" charset="0"/>
              <a:buChar char="•"/>
            </a:pPr>
            <a:endParaRPr lang="en-GB" sz="2800">
              <a:solidFill>
                <a:schemeClr val="bg1"/>
              </a:solidFill>
              <a:latin typeface="+mj-lt"/>
            </a:endParaRPr>
          </a:p>
        </p:txBody>
      </p:sp>
      <p:pic>
        <p:nvPicPr>
          <p:cNvPr id="5" name="Picture 4" descr="Child with brown eyes">
            <a:extLst>
              <a:ext uri="{FF2B5EF4-FFF2-40B4-BE49-F238E27FC236}">
                <a16:creationId xmlns:a16="http://schemas.microsoft.com/office/drawing/2014/main" id="{33110D57-DED6-C6DD-94E5-E3C20FEF2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359" y="1139019"/>
            <a:ext cx="1739165" cy="1159689"/>
          </a:xfrm>
          <a:prstGeom prst="rect">
            <a:avLst/>
          </a:prstGeom>
          <a:ln>
            <a:noFill/>
          </a:ln>
          <a:effectLst>
            <a:softEdge rad="112500"/>
          </a:effectLst>
        </p:spPr>
      </p:pic>
      <p:pic>
        <p:nvPicPr>
          <p:cNvPr id="8" name="Picture 7" descr="Hands on ears">
            <a:extLst>
              <a:ext uri="{FF2B5EF4-FFF2-40B4-BE49-F238E27FC236}">
                <a16:creationId xmlns:a16="http://schemas.microsoft.com/office/drawing/2014/main" id="{D00E33B5-2973-2FB8-59A3-81C84C9D0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2203" y="2505777"/>
            <a:ext cx="1431364" cy="948026"/>
          </a:xfrm>
          <a:prstGeom prst="rect">
            <a:avLst/>
          </a:prstGeom>
          <a:ln>
            <a:noFill/>
          </a:ln>
          <a:effectLst>
            <a:softEdge rad="112500"/>
          </a:effectLst>
        </p:spPr>
      </p:pic>
      <p:pic>
        <p:nvPicPr>
          <p:cNvPr id="11" name="Picture 10" descr="Hands reaching out">
            <a:extLst>
              <a:ext uri="{FF2B5EF4-FFF2-40B4-BE49-F238E27FC236}">
                <a16:creationId xmlns:a16="http://schemas.microsoft.com/office/drawing/2014/main" id="{1C6F3C00-99F7-2272-0BA8-AF39140B0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5560" y="3353981"/>
            <a:ext cx="1510353" cy="1137861"/>
          </a:xfrm>
          <a:prstGeom prst="rect">
            <a:avLst/>
          </a:prstGeom>
          <a:ln>
            <a:noFill/>
          </a:ln>
          <a:effectLst>
            <a:softEdge rad="112500"/>
          </a:effectLst>
        </p:spPr>
      </p:pic>
      <p:pic>
        <p:nvPicPr>
          <p:cNvPr id="16" name="Picture 15" descr="Child standing outdoors, eating marshmallows on stick">
            <a:extLst>
              <a:ext uri="{FF2B5EF4-FFF2-40B4-BE49-F238E27FC236}">
                <a16:creationId xmlns:a16="http://schemas.microsoft.com/office/drawing/2014/main" id="{AD6D0B0C-BFF7-EDE3-0B43-3336D317F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987" y="5442699"/>
            <a:ext cx="2087184" cy="1392148"/>
          </a:xfrm>
          <a:prstGeom prst="rect">
            <a:avLst/>
          </a:prstGeom>
          <a:ln>
            <a:noFill/>
          </a:ln>
          <a:effectLst>
            <a:softEdge rad="112500"/>
          </a:effectLst>
        </p:spPr>
      </p:pic>
      <p:pic>
        <p:nvPicPr>
          <p:cNvPr id="19" name="Picture 18" descr="Little girl smelling flowers">
            <a:extLst>
              <a:ext uri="{FF2B5EF4-FFF2-40B4-BE49-F238E27FC236}">
                <a16:creationId xmlns:a16="http://schemas.microsoft.com/office/drawing/2014/main" id="{D56C3E00-7A73-7325-D3FE-1A3150BFC9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8100" y="4392020"/>
            <a:ext cx="1479479" cy="986319"/>
          </a:xfrm>
          <a:prstGeom prst="rect">
            <a:avLst/>
          </a:prstGeom>
          <a:ln>
            <a:noFill/>
          </a:ln>
          <a:effectLst>
            <a:softEdge rad="112500"/>
          </a:effectLst>
        </p:spPr>
      </p:pic>
      <p:sp>
        <p:nvSpPr>
          <p:cNvPr id="2" name="Footer Placeholder 5">
            <a:extLst>
              <a:ext uri="{FF2B5EF4-FFF2-40B4-BE49-F238E27FC236}">
                <a16:creationId xmlns:a16="http://schemas.microsoft.com/office/drawing/2014/main" id="{8ED3932F-22FD-8569-54B3-C5167D77B625}"/>
              </a:ext>
            </a:extLst>
          </p:cNvPr>
          <p:cNvSpPr txBox="1">
            <a:spLocks/>
          </p:cNvSpPr>
          <p:nvPr/>
        </p:nvSpPr>
        <p:spPr>
          <a:xfrm>
            <a:off x="4379976" y="6464808"/>
            <a:ext cx="3438144" cy="310896"/>
          </a:xfrm>
          <a:prstGeom prst="rect">
            <a:avLst/>
          </a:prstGeom>
        </p:spPr>
        <p:txBody>
          <a:bodyPr vert="horz" lIns="91440" tIns="45720" rIns="91440" bIns="45720" rtlCol="0" anchor="ctr">
            <a:normAutofit fontScale="25000" lnSpcReduction="20000"/>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5600" dirty="0">
              <a:solidFill>
                <a:srgbClr val="543E34"/>
              </a:solidFill>
              <a:latin typeface="Gill Sans Nova Light"/>
            </a:endParaRPr>
          </a:p>
          <a:p>
            <a:pPr>
              <a:spcAft>
                <a:spcPts val="600"/>
              </a:spcAft>
            </a:pPr>
            <a:r>
              <a:rPr lang="en-US" sz="5600" dirty="0">
                <a:solidFill>
                  <a:srgbClr val="543E34"/>
                </a:solidFill>
                <a:latin typeface="Gill Sans Nova Light"/>
              </a:rPr>
              <a:t>Autism &amp; Anxiety: FBowen ©</a:t>
            </a:r>
          </a:p>
          <a:p>
            <a:pPr>
              <a:spcAft>
                <a:spcPts val="600"/>
              </a:spcAft>
            </a:pPr>
            <a:endParaRPr lang="en-US" dirty="0">
              <a:solidFill>
                <a:srgbClr val="543E34"/>
              </a:solidFill>
              <a:latin typeface="Gill Sans Nova Light"/>
            </a:endParaRPr>
          </a:p>
        </p:txBody>
      </p:sp>
    </p:spTree>
    <p:extLst>
      <p:ext uri="{BB962C8B-B14F-4D97-AF65-F5344CB8AC3E}">
        <p14:creationId xmlns:p14="http://schemas.microsoft.com/office/powerpoint/2010/main" val="771378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nna Freud brand">
      <a:dk1>
        <a:srgbClr val="232D5A"/>
      </a:dk1>
      <a:lt1>
        <a:sysClr val="window" lastClr="FFFFFF"/>
      </a:lt1>
      <a:dk2>
        <a:srgbClr val="3C3C3C"/>
      </a:dk2>
      <a:lt2>
        <a:srgbClr val="FFFFFF"/>
      </a:lt2>
      <a:accent1>
        <a:srgbClr val="64C3D7"/>
      </a:accent1>
      <a:accent2>
        <a:srgbClr val="645FA5"/>
      </a:accent2>
      <a:accent3>
        <a:srgbClr val="ED73AA"/>
      </a:accent3>
      <a:accent4>
        <a:srgbClr val="FFE516"/>
      </a:accent4>
      <a:accent5>
        <a:srgbClr val="73BE6E"/>
      </a:accent5>
      <a:accent6>
        <a:srgbClr val="FFFFFF"/>
      </a:accent6>
      <a:hlink>
        <a:srgbClr val="AFDCE6"/>
      </a:hlink>
      <a:folHlink>
        <a:srgbClr val="AAA0CD"/>
      </a:folHlink>
    </a:clrScheme>
    <a:fontScheme name="Anna Freud_system defaul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AA lesson draft  -  Compatibility Mode" id="{5EB942F1-CC38-4223-AF13-8AE4145627F8}" vid="{C53D23FC-9792-4AFD-9BEE-D0307E6728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8D63D699CDAB469CFC9D2FE746CF53" ma:contentTypeVersion="14" ma:contentTypeDescription="Create a new document." ma:contentTypeScope="" ma:versionID="79545edd84317421fcd24196f6134661">
  <xsd:schema xmlns:xsd="http://www.w3.org/2001/XMLSchema" xmlns:xs="http://www.w3.org/2001/XMLSchema" xmlns:p="http://schemas.microsoft.com/office/2006/metadata/properties" xmlns:ns2="b8652632-f1b5-4c71-ba22-4efebc9d6754" xmlns:ns3="eb7d08dc-c761-4aaf-a91f-bbb55a531384" targetNamespace="http://schemas.microsoft.com/office/2006/metadata/properties" ma:root="true" ma:fieldsID="1c5742d6ea53bea3d5d1cd71c08c63b5" ns2:_="" ns3:_="">
    <xsd:import namespace="b8652632-f1b5-4c71-ba22-4efebc9d6754"/>
    <xsd:import namespace="eb7d08dc-c761-4aaf-a91f-bbb55a5313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Date" minOccurs="0"/>
                <xsd:element ref="ns2:MediaLengthInSeconds" minOccurs="0"/>
                <xsd:element ref="ns2:numbe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652632-f1b5-4c71-ba22-4efebc9d6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73f336-9c49-41ab-9427-d263034a010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Date" ma:index="17" nillable="true" ma:displayName="Date" ma:format="DateOnly" ma:internalName="Date">
      <xsd:simpleType>
        <xsd:restriction base="dms:DateTime"/>
      </xsd:simpleType>
    </xsd:element>
    <xsd:element name="MediaLengthInSeconds" ma:index="18" nillable="true" ma:displayName="MediaLengthInSeconds" ma:hidden="true" ma:internalName="MediaLengthInSeconds" ma:readOnly="true">
      <xsd:simpleType>
        <xsd:restriction base="dms:Unknown"/>
      </xsd:simpleType>
    </xsd:element>
    <xsd:element name="number" ma:index="19" nillable="true" ma:displayName="number" ma:format="Dropdown" ma:internalName="numb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eb7d08dc-c761-4aaf-a91f-bbb55a5313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b50f922-9d6b-4289-bef6-19c21e4edf46}" ma:internalName="TaxCatchAll" ma:showField="CatchAllData" ma:web="eb7d08dc-c761-4aaf-a91f-bbb55a53138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8652632-f1b5-4c71-ba22-4efebc9d6754">
      <Terms xmlns="http://schemas.microsoft.com/office/infopath/2007/PartnerControls"/>
    </lcf76f155ced4ddcb4097134ff3c332f>
    <TaxCatchAll xmlns="eb7d08dc-c761-4aaf-a91f-bbb55a531384" xsi:nil="true"/>
    <Date xmlns="b8652632-f1b5-4c71-ba22-4efebc9d6754" xsi:nil="true"/>
    <number xmlns="b8652632-f1b5-4c71-ba22-4efebc9d6754" xsi:nil="true"/>
  </documentManagement>
</p:properties>
</file>

<file path=customXml/itemProps1.xml><?xml version="1.0" encoding="utf-8"?>
<ds:datastoreItem xmlns:ds="http://schemas.openxmlformats.org/officeDocument/2006/customXml" ds:itemID="{895C01D7-CE55-4507-8556-867473950C07}">
  <ds:schemaRefs>
    <ds:schemaRef ds:uri="http://schemas.microsoft.com/sharepoint/v3/contenttype/forms"/>
  </ds:schemaRefs>
</ds:datastoreItem>
</file>

<file path=customXml/itemProps2.xml><?xml version="1.0" encoding="utf-8"?>
<ds:datastoreItem xmlns:ds="http://schemas.openxmlformats.org/officeDocument/2006/customXml" ds:itemID="{C1BBC3DA-3111-41DE-8887-662865204C2E}">
  <ds:schemaRefs>
    <ds:schemaRef ds:uri="b8652632-f1b5-4c71-ba22-4efebc9d6754"/>
    <ds:schemaRef ds:uri="eb7d08dc-c761-4aaf-a91f-bbb55a5313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81AEBE-3986-4F2E-92DC-269C27F845D6}">
  <ds:schemaRefs>
    <ds:schemaRef ds:uri="b8652632-f1b5-4c71-ba22-4efebc9d6754"/>
    <ds:schemaRef ds:uri="eb7d08dc-c761-4aaf-a91f-bbb55a5313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1129</TotalTime>
  <Words>4796</Words>
  <Application>Microsoft Office PowerPoint</Application>
  <PresentationFormat>Widescreen</PresentationFormat>
  <Paragraphs>502</Paragraphs>
  <Slides>47</Slides>
  <Notes>21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60" baseType="lpstr">
      <vt:lpstr>Arial</vt:lpstr>
      <vt:lpstr>Avenir Next LT Pro</vt:lpstr>
      <vt:lpstr>Calibri</vt:lpstr>
      <vt:lpstr>Calibri Light</vt:lpstr>
      <vt:lpstr>Gill Sans Nova Light</vt:lpstr>
      <vt:lpstr>Lato</vt:lpstr>
      <vt:lpstr>Mulish ExtraLight</vt:lpstr>
      <vt:lpstr>Symbol</vt:lpstr>
      <vt:lpstr>Trebuchet MS</vt:lpstr>
      <vt:lpstr>Wingdings</vt:lpstr>
      <vt:lpstr>Office Theme</vt:lpstr>
      <vt:lpstr>1_Office Theme</vt:lpstr>
      <vt:lpstr>Acrobat Document</vt:lpstr>
      <vt:lpstr>PowerPoint Presentation</vt:lpstr>
      <vt:lpstr>PowerPoint Presentation</vt:lpstr>
      <vt:lpstr>PowerPoint Presentation</vt:lpstr>
      <vt:lpstr>Aims of this presentation</vt:lpstr>
      <vt:lpstr>PowerPoint Presentation</vt:lpstr>
      <vt:lpstr>PowerPoint Presentation</vt:lpstr>
      <vt:lpstr>DYAD of Impairment (DSMV)</vt:lpstr>
      <vt:lpstr>Some signs and Symptoms of Autism Spectrum Disorder (ASD)</vt:lpstr>
      <vt:lpstr>PowerPoint Presentation</vt:lpstr>
      <vt:lpstr>PowerPoint Presentation</vt:lpstr>
      <vt:lpstr>PowerPoint Presentation</vt:lpstr>
      <vt:lpstr>PowerPoint Presentation</vt:lpstr>
      <vt:lpstr>PowerPoint Presentation</vt:lpstr>
      <vt:lpstr>PowerPoint Presentation</vt:lpstr>
      <vt:lpstr>Anxiety ‘build up’!</vt:lpstr>
      <vt:lpstr>Autism and masking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 Jake year 7 </vt:lpstr>
      <vt:lpstr>Case study – Jake year 7</vt:lpstr>
      <vt:lpstr>Jake - year 7</vt:lpstr>
      <vt:lpstr>Case Study: Mia - year 6 </vt:lpstr>
      <vt:lpstr>Case study: Mia - year 6</vt:lpstr>
      <vt:lpstr>PowerPoint Presentation</vt:lpstr>
      <vt:lpstr>  In our previous MHL network meeting (2022), we talked about Positive Psychology and Wellbeing – Martin Seligman’s work (2012). Here is a reminder to take another look at this concept and think about applying  this with CYP who have Autism and Anxiety.  Positive psychology's main aim is to encourage people to discover and nurture their character strengths, rather than channelling their efforts into correcting shortcomings.  The PERMA Model is a useful framework for understanding and measuring psychological wellness.      </vt:lpstr>
      <vt:lpstr>Ways to support – Useful Resources</vt:lpstr>
      <vt:lpstr>PowerPoint Presentation</vt:lpstr>
      <vt:lpstr>PowerPoint Presentation</vt:lpstr>
      <vt:lpstr>The Zones of Regulation</vt:lpstr>
      <vt:lpstr>PowerPoint Presentation</vt:lpstr>
      <vt:lpstr>PowerPoint Presentation</vt:lpstr>
      <vt:lpstr>PowerPoint Presentation</vt:lpstr>
      <vt:lpstr>PowerPoint Presentation</vt:lpstr>
      <vt:lpstr>PowerPoint Presentation</vt:lpstr>
      <vt:lpstr>Anna Freud Resources: https://www.annafreud.org/ </vt:lpstr>
      <vt:lpstr>PowerPoint Presentation</vt:lpstr>
      <vt:lpstr>Further support</vt:lpstr>
      <vt:lpstr>PowerPoint Presentation</vt:lpstr>
      <vt:lpstr>SEND Training and MKCC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Messina</dc:creator>
  <cp:lastModifiedBy>Alicia Porter</cp:lastModifiedBy>
  <cp:revision>2</cp:revision>
  <dcterms:created xsi:type="dcterms:W3CDTF">2022-08-26T08:45:08Z</dcterms:created>
  <dcterms:modified xsi:type="dcterms:W3CDTF">2024-07-02T13:02:56Z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0x0101002B8D63D699CDAB469CFC9D2FE746CF53</vt:lpwstr>
  </property>
  <property fmtid="{D5CDD505-2E9C-101B-9397-08002B2CF9AE}" pid="3" name="MediaServiceImageTags">
    <vt:lpwstr/>
  </property>
</Properties>
</file>