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76" r:id="rId5"/>
    <p:sldId id="271" r:id="rId6"/>
    <p:sldId id="273" r:id="rId7"/>
    <p:sldId id="257" r:id="rId8"/>
    <p:sldId id="265" r:id="rId9"/>
    <p:sldId id="278" r:id="rId10"/>
    <p:sldId id="279" r:id="rId11"/>
    <p:sldId id="280" r:id="rId12"/>
    <p:sldId id="281" r:id="rId13"/>
    <p:sldId id="275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96"/>
    <a:srgbClr val="D46F63"/>
    <a:srgbClr val="315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4E9E37-1B1A-4E5B-9A3E-A4B4AAE9BE68}" v="19" dt="2025-03-18T14:53:21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4FA0D-C5ED-41D2-A385-1657FDBF9DE1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66398-0A23-4653-9469-76E6CE796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358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66398-0A23-4653-9469-76E6CE79606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960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0DA7B-6A0B-0685-EEE1-680E7892C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EECC4-AF11-745F-3414-3B30D47C5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BA02-2E73-E739-5EB2-FD78B14D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B02-1EEE-4AD4-B450-8A87A94F9035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DABBE-59AE-C54C-CE06-7BBD30A47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7F7DF-F799-F9F3-AAC2-CAEEB371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87C4-B9DB-49C6-9C33-0326452373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00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D0DC-3C63-DFA9-5705-E5EF01704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EB075E-78E9-25B4-9997-2E4A87934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EDF6F-85FD-F3BC-D7B9-E5A035683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B02-1EEE-4AD4-B450-8A87A94F9035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C7074-9750-EE0B-BB3A-7D07B1579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623DC-A752-AE75-1F86-9970E828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87C4-B9DB-49C6-9C33-0326452373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89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3E988E-3220-9D9E-890F-96BAA0AB85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AD524-8EF1-EA02-C1C6-B1D680162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22763-013A-2D27-B4E8-5D26A5796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B02-1EEE-4AD4-B450-8A87A94F9035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11FD0-9B6E-7FA2-82CA-CAE1C937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B1659-2B25-512B-2588-474740FC9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87C4-B9DB-49C6-9C33-0326452373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28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27779-DD8E-D990-90FB-9F515C192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CFD5B-FE5F-85F2-6165-D501E3EE1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9D181-80E7-5EEF-5688-27884A7F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B02-1EEE-4AD4-B450-8A87A94F9035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2D69E-1131-3A58-6628-E37201962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E5D1E-FD59-6A95-D356-C19725353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87C4-B9DB-49C6-9C33-0326452373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95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70D13-A7AE-767D-930F-C88E8CE3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4F39A-5CE6-7791-DA85-1C4E829E5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E9EFD-3842-0ABE-693B-5C6C9BFC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B02-1EEE-4AD4-B450-8A87A94F9035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594F1-3E61-6433-54C1-6592D633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3FD16-B624-1689-914B-DB239D551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87C4-B9DB-49C6-9C33-0326452373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34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D1AAE-AA2C-205C-4164-242187ABC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65E3C-3BEC-E4FB-3512-910C421C3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22679-D860-1E20-991C-4A58FF589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CA3-1D0E-CF77-4F2C-ADB7B36D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B02-1EEE-4AD4-B450-8A87A94F9035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EDD54-9186-FF96-EA99-AE5F5F043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E2297-ECF8-9282-BF88-23A91DB7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87C4-B9DB-49C6-9C33-0326452373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76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E76BD-7DEA-CCD9-B21A-18B2F994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F0D3F-C240-9174-BE18-D04A5F3AD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26E751-0B54-FD15-9D98-AC5FE838E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CF3316-E8B6-3563-EE80-806C4E50A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7733FD-5847-E6DD-B598-7B80A559C3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63AF6-E97E-EF24-8D69-2DE29FB48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B02-1EEE-4AD4-B450-8A87A94F9035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3036B0-F020-2F2D-FB6C-7204F179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ABC15E-14EC-8F1B-6BD7-7904812C9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87C4-B9DB-49C6-9C33-0326452373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530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3E70-5572-575E-E00D-3BFF1DD40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496FCA-17B8-5788-BEB2-4B427891A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B02-1EEE-4AD4-B450-8A87A94F9035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65301-41A0-8800-AF39-2D6A561FB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FAD9F-8267-1C7B-E1DC-07F44B879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87C4-B9DB-49C6-9C33-0326452373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52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398D7A-951A-1D5D-FED6-A5B5CF044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B02-1EEE-4AD4-B450-8A87A94F9035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AA6EB-5FCF-3793-43CB-E0F6B76F7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F30FA-8360-D174-0476-E6646A4E0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87C4-B9DB-49C6-9C33-0326452373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001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72AF-5322-C760-37CA-026E10AE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B8212-3B16-9240-E9CC-C518800A2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84841-CD43-A49F-8A43-51D2D335D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D5E96-2659-F925-4552-3ADA97F98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B02-1EEE-4AD4-B450-8A87A94F9035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92B57-D34E-B13F-72CB-5EB895A0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00D3E-73B9-D28E-B20D-28059550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87C4-B9DB-49C6-9C33-0326452373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63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1CC00-692F-95A4-9D54-F5CF0DC7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642601-0751-B901-2F10-C6589147A7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658C1-EB5C-BE9F-DB36-77195F161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CE535-03CF-3A6A-281E-88C09D2BD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B02-1EEE-4AD4-B450-8A87A94F9035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57A39-0F99-6952-F894-1E3391B90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09150-344D-3B6B-2F19-8B809F3D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87C4-B9DB-49C6-9C33-0326452373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61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C89215-068C-7EEF-163E-65049C38F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14059-182E-4F0C-0F83-D6CAE95A4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E0E9D-93DE-22DA-9300-07791DEDB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C3B02-1EEE-4AD4-B450-8A87A94F9035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96F63-CAD7-9756-4E27-A8622F6C7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3A679-A68F-ED58-9B3B-4980F52BD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387C4-B9DB-49C6-9C33-0326452373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21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1345CBA-2C6B-D928-6517-9B07A4DC9F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314" y="429015"/>
            <a:ext cx="11299371" cy="5999969"/>
          </a:xfrm>
          <a:prstGeom prst="rect">
            <a:avLst/>
          </a:prstGeom>
          <a:solidFill>
            <a:srgbClr val="0087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E939C4DA-8966-7BBE-D1F9-AA1BC57C92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3476" r="4200"/>
          <a:stretch/>
        </p:blipFill>
        <p:spPr>
          <a:xfrm>
            <a:off x="446313" y="433823"/>
            <a:ext cx="3849033" cy="3136773"/>
          </a:xfrm>
          <a:prstGeom prst="rect">
            <a:avLst/>
          </a:prstGeom>
        </p:spPr>
      </p:pic>
      <p:pic>
        <p:nvPicPr>
          <p:cNvPr id="14" name="Picture">
            <a:extLst>
              <a:ext uri="{FF2B5EF4-FFF2-40B4-BE49-F238E27FC236}">
                <a16:creationId xmlns:a16="http://schemas.microsoft.com/office/drawing/2014/main" id="{4CAC9766-E646-4452-8030-2B6069F80E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4" t="281" r="8712"/>
          <a:stretch/>
        </p:blipFill>
        <p:spPr>
          <a:xfrm>
            <a:off x="8003097" y="433828"/>
            <a:ext cx="3742588" cy="3136771"/>
          </a:xfrm>
          <a:prstGeom prst="rect">
            <a:avLst/>
          </a:prstGeom>
        </p:spPr>
      </p:pic>
      <p:pic>
        <p:nvPicPr>
          <p:cNvPr id="15" name="Picture 14" descr="A group of children playing with blocks&#10;&#10;Description automatically generated">
            <a:extLst>
              <a:ext uri="{FF2B5EF4-FFF2-40B4-BE49-F238E27FC236}">
                <a16:creationId xmlns:a16="http://schemas.microsoft.com/office/drawing/2014/main" id="{64EFF052-658C-FC4A-10EF-F92728EEE4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6" t="15436" r="663" b="1692"/>
          <a:stretch/>
        </p:blipFill>
        <p:spPr>
          <a:xfrm>
            <a:off x="4295346" y="433826"/>
            <a:ext cx="3707751" cy="3136772"/>
          </a:xfrm>
          <a:prstGeom prst="rect">
            <a:avLst/>
          </a:prstGeom>
        </p:spPr>
      </p:pic>
      <p:pic>
        <p:nvPicPr>
          <p:cNvPr id="17" name="Picture 16" descr="A group of students raising their hands&#10;&#10;Description automatically generated">
            <a:extLst>
              <a:ext uri="{FF2B5EF4-FFF2-40B4-BE49-F238E27FC236}">
                <a16:creationId xmlns:a16="http://schemas.microsoft.com/office/drawing/2014/main" id="{7C7FDB9B-1BCF-3FE6-0505-765826CFB7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3" b="11683"/>
          <a:stretch/>
        </p:blipFill>
        <p:spPr>
          <a:xfrm>
            <a:off x="8003097" y="3574619"/>
            <a:ext cx="3742588" cy="2858384"/>
          </a:xfrm>
          <a:prstGeom prst="rect">
            <a:avLst/>
          </a:prstGeom>
        </p:spPr>
      </p:pic>
      <p:pic>
        <p:nvPicPr>
          <p:cNvPr id="19" name="Picture 18" descr="A child writing on a book&#10;&#10;Description automatically generated">
            <a:extLst>
              <a:ext uri="{FF2B5EF4-FFF2-40B4-BE49-F238E27FC236}">
                <a16:creationId xmlns:a16="http://schemas.microsoft.com/office/drawing/2014/main" id="{3449D48A-8A48-C1AC-C4DA-702017EE3F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1160" r="8272" b="5072"/>
          <a:stretch/>
        </p:blipFill>
        <p:spPr>
          <a:xfrm>
            <a:off x="4295346" y="3574618"/>
            <a:ext cx="3707751" cy="2858385"/>
          </a:xfrm>
          <a:prstGeom prst="rect">
            <a:avLst/>
          </a:prstGeom>
        </p:spPr>
      </p:pic>
      <p:pic>
        <p:nvPicPr>
          <p:cNvPr id="21" name="Picture 20" descr="A family walking on a path&#10;&#10;Description automatically generated">
            <a:extLst>
              <a:ext uri="{FF2B5EF4-FFF2-40B4-BE49-F238E27FC236}">
                <a16:creationId xmlns:a16="http://schemas.microsoft.com/office/drawing/2014/main" id="{7412C7BB-972D-5BD9-BA67-55ABB58C6B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r="1362" b="4544"/>
          <a:stretch/>
        </p:blipFill>
        <p:spPr>
          <a:xfrm>
            <a:off x="446312" y="3574618"/>
            <a:ext cx="3849034" cy="2858385"/>
          </a:xfrm>
          <a:prstGeom prst="rect">
            <a:avLst/>
          </a:prstGeom>
        </p:spPr>
      </p:pic>
      <p:sp>
        <p:nvSpPr>
          <p:cNvPr id="7" name="teal box">
            <a:extLst>
              <a:ext uri="{FF2B5EF4-FFF2-40B4-BE49-F238E27FC236}">
                <a16:creationId xmlns:a16="http://schemas.microsoft.com/office/drawing/2014/main" id="{865F123F-D2FD-5BCA-FC8C-AC9ABE5D83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312" y="433828"/>
            <a:ext cx="11299371" cy="5995156"/>
          </a:xfrm>
          <a:prstGeom prst="rect">
            <a:avLst/>
          </a:prstGeom>
          <a:solidFill>
            <a:srgbClr val="00879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95E856D-5AAB-D2D2-3780-2AFBF2D6296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4000" y="4507011"/>
            <a:ext cx="9144000" cy="46166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bg1"/>
                </a:solidFill>
              </a:rPr>
              <a:t>March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9EC880-022C-5CA8-326C-0809F8178A8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4000" y="2872887"/>
            <a:ext cx="914400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masis MT Pro Black" panose="02040504050005020304" pitchFamily="18" charset="77"/>
              </a:rPr>
              <a:t>SEND Strategy 2025 - 2028</a:t>
            </a:r>
            <a:endParaRPr lang="en-US" b="1">
              <a:solidFill>
                <a:srgbClr val="D46F63"/>
              </a:solidFill>
              <a:latin typeface="Amasis MT Pro Black" panose="02040504050005020304" pitchFamily="18" charset="77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8CD95AF-B981-5E59-7715-B95A580EDFF4}"/>
              </a:ext>
            </a:extLst>
          </p:cNvPr>
          <p:cNvSpPr txBox="1">
            <a:spLocks/>
          </p:cNvSpPr>
          <p:nvPr/>
        </p:nvSpPr>
        <p:spPr>
          <a:xfrm>
            <a:off x="1523999" y="3644873"/>
            <a:ext cx="9144000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Sharing our early thoughts for your feedback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28F27E-4945-5CE1-9E8C-0D0E7841D99A}"/>
              </a:ext>
            </a:extLst>
          </p:cNvPr>
          <p:cNvGrpSpPr/>
          <p:nvPr/>
        </p:nvGrpSpPr>
        <p:grpSpPr>
          <a:xfrm>
            <a:off x="1994073" y="5426645"/>
            <a:ext cx="8310298" cy="795562"/>
            <a:chOff x="2953447" y="5455287"/>
            <a:chExt cx="8310298" cy="79556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7E37147-0F4C-DA69-510E-21FC8872E083}"/>
                </a:ext>
              </a:extLst>
            </p:cNvPr>
            <p:cNvGrpSpPr/>
            <p:nvPr/>
          </p:nvGrpSpPr>
          <p:grpSpPr>
            <a:xfrm>
              <a:off x="2953447" y="5455287"/>
              <a:ext cx="8310298" cy="795562"/>
              <a:chOff x="2953447" y="5455287"/>
              <a:chExt cx="8310298" cy="79556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FAA5853-1DCB-9D5B-0CBA-DF0EDADE6DD5}"/>
                  </a:ext>
                </a:extLst>
              </p:cNvPr>
              <p:cNvSpPr/>
              <p:nvPr/>
            </p:nvSpPr>
            <p:spPr>
              <a:xfrm>
                <a:off x="2953447" y="5455287"/>
                <a:ext cx="8310298" cy="7955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800">
                  <a:solidFill>
                    <a:srgbClr val="008796"/>
                  </a:solidFill>
                  <a:latin typeface="Amasis MT Pro Black" panose="02040A040500050203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11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89CA65B3-D946-B5F1-3C2E-712571B838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3940" y="5705669"/>
                <a:ext cx="1433022" cy="357596"/>
              </a:xfrm>
              <a:prstGeom prst="rect">
                <a:avLst/>
              </a:prstGeom>
            </p:spPr>
          </p:pic>
          <p:pic>
            <p:nvPicPr>
              <p:cNvPr id="9" name="Picture 8" descr="A blue and white logo on a black background&#10;&#10;Description automatically generated">
                <a:extLst>
                  <a:ext uri="{FF2B5EF4-FFF2-40B4-BE49-F238E27FC236}">
                    <a16:creationId xmlns:a16="http://schemas.microsoft.com/office/drawing/2014/main" id="{5457E41A-6603-4378-8876-F1D42D159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6345" y="5629969"/>
                <a:ext cx="1030107" cy="505790"/>
              </a:xfrm>
              <a:prstGeom prst="rect">
                <a:avLst/>
              </a:prstGeom>
            </p:spPr>
          </p:pic>
          <p:pic>
            <p:nvPicPr>
              <p:cNvPr id="10" name="Picture 9" descr="A black background with blue and white text&#10;&#10;Description automatically generated">
                <a:extLst>
                  <a:ext uri="{FF2B5EF4-FFF2-40B4-BE49-F238E27FC236}">
                    <a16:creationId xmlns:a16="http://schemas.microsoft.com/office/drawing/2014/main" id="{9973836C-7867-3622-69E1-CE3B8E7C8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8446" y="5642694"/>
                <a:ext cx="1030107" cy="509394"/>
              </a:xfrm>
              <a:prstGeom prst="rect">
                <a:avLst/>
              </a:prstGeom>
            </p:spPr>
          </p:pic>
          <p:pic>
            <p:nvPicPr>
              <p:cNvPr id="11" name="Picture 10" descr="A black background with blue text&#10;&#10;Description automatically generated">
                <a:extLst>
                  <a:ext uri="{FF2B5EF4-FFF2-40B4-BE49-F238E27FC236}">
                    <a16:creationId xmlns:a16="http://schemas.microsoft.com/office/drawing/2014/main" id="{9BF5D30D-FE5B-D388-6889-C81A71918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4116" y="5582066"/>
                <a:ext cx="1444947" cy="571003"/>
              </a:xfrm>
              <a:prstGeom prst="rect">
                <a:avLst/>
              </a:prstGeom>
            </p:spPr>
          </p:pic>
        </p:grpSp>
        <p:pic>
          <p:nvPicPr>
            <p:cNvPr id="16" name="Picture 15" descr="A puzzle with a letter c&#10;&#10;Description automatically generated">
              <a:extLst>
                <a:ext uri="{FF2B5EF4-FFF2-40B4-BE49-F238E27FC236}">
                  <a16:creationId xmlns:a16="http://schemas.microsoft.com/office/drawing/2014/main" id="{9FABB6AB-84AB-68CB-A90C-D50D1739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2914" y="5699978"/>
              <a:ext cx="1318520" cy="394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6611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183F30-5900-3F11-CE90-20C86E8456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6842" y="1868514"/>
            <a:ext cx="4736495" cy="42473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We’re getting views from lots of people – and there’s an online questionnaire if you’d like to tell us more of your thoughts.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In the summer, we’ll publish a more detailed strategy.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endParaRPr lang="en-US" sz="2000" b="1" dirty="0"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851944-5FF4-6CD1-CA37-B34F9E3485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36842" y="686358"/>
            <a:ext cx="473649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8796"/>
                </a:solidFill>
                <a:latin typeface="Amasis MT Pro Black" panose="02040504050005020304" pitchFamily="18" charset="77"/>
              </a:rPr>
              <a:t>What happens next?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E9EFE-E5A6-937A-8294-459E91F21C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8038" y="423046"/>
            <a:ext cx="2680095" cy="6687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A74C7C-0EB4-17E1-176E-80C8C75B9FD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960" y="0"/>
            <a:ext cx="6035040" cy="6858000"/>
          </a:xfrm>
          <a:prstGeom prst="rect">
            <a:avLst/>
          </a:prstGeom>
        </p:spPr>
      </p:pic>
      <p:pic>
        <p:nvPicPr>
          <p:cNvPr id="4" name="Picture 3" descr="A group of children hugging&#10;&#10;Description automatically generated">
            <a:extLst>
              <a:ext uri="{FF2B5EF4-FFF2-40B4-BE49-F238E27FC236}">
                <a16:creationId xmlns:a16="http://schemas.microsoft.com/office/drawing/2014/main" id="{FEE1ED96-318F-7F80-CA04-DC8D78336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3" r="21244"/>
          <a:stretch/>
        </p:blipFill>
        <p:spPr>
          <a:xfrm>
            <a:off x="6156960" y="1"/>
            <a:ext cx="603504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72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C285F6-678A-F692-D8B1-7C72B2142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t="19" b="19"/>
          <a:stretch/>
        </p:blipFill>
        <p:spPr>
          <a:xfrm>
            <a:off x="446314" y="429015"/>
            <a:ext cx="11299371" cy="59999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7ACE66-9EA3-AB7F-1261-CBBCA441A2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315" y="429016"/>
            <a:ext cx="11299371" cy="5999969"/>
          </a:xfrm>
          <a:prstGeom prst="rect">
            <a:avLst/>
          </a:prstGeom>
          <a:solidFill>
            <a:srgbClr val="0087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C01013-78F7-61A3-00BE-3BB9D3684C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90" y="3213261"/>
            <a:ext cx="5227017" cy="431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E76990-27AF-15E0-B72F-60C2320CC03B}"/>
              </a:ext>
            </a:extLst>
          </p:cNvPr>
          <p:cNvSpPr txBox="1"/>
          <p:nvPr/>
        </p:nvSpPr>
        <p:spPr>
          <a:xfrm>
            <a:off x="3016772" y="545948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  <a:latin typeface="+mn-lt"/>
              </a:rPr>
              <a:t>If you have any further questions or feedback, you can contact </a:t>
            </a:r>
            <a:r>
              <a:rPr lang="en-US" sz="1800" u="sng">
                <a:solidFill>
                  <a:schemeClr val="bg1"/>
                </a:solidFill>
                <a:latin typeface="+mn-lt"/>
              </a:rPr>
              <a:t>sendpartnership@milton-keynes.gov.uk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744B65-7A05-6F91-A86C-FA9731BDF0C1}"/>
              </a:ext>
            </a:extLst>
          </p:cNvPr>
          <p:cNvGrpSpPr/>
          <p:nvPr/>
        </p:nvGrpSpPr>
        <p:grpSpPr>
          <a:xfrm>
            <a:off x="1131209" y="2843611"/>
            <a:ext cx="9929578" cy="950579"/>
            <a:chOff x="2953447" y="5455287"/>
            <a:chExt cx="8310298" cy="79556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E2420EB-9C5C-28F8-8AB5-D4EFA1026729}"/>
                </a:ext>
              </a:extLst>
            </p:cNvPr>
            <p:cNvGrpSpPr/>
            <p:nvPr/>
          </p:nvGrpSpPr>
          <p:grpSpPr>
            <a:xfrm>
              <a:off x="2953447" y="5455287"/>
              <a:ext cx="8310298" cy="795562"/>
              <a:chOff x="2953447" y="5455287"/>
              <a:chExt cx="8310298" cy="79556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3088A90-6971-3F2C-E60F-70F29B0D6529}"/>
                  </a:ext>
                </a:extLst>
              </p:cNvPr>
              <p:cNvSpPr/>
              <p:nvPr/>
            </p:nvSpPr>
            <p:spPr>
              <a:xfrm>
                <a:off x="2953447" y="5455287"/>
                <a:ext cx="8310298" cy="7955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800">
                  <a:solidFill>
                    <a:srgbClr val="008796"/>
                  </a:solidFill>
                  <a:latin typeface="Amasis MT Pro Black" panose="02040A040500050203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6" name="Picture 15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E8A9B6CF-05BB-DA85-13F9-92B995159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3940" y="5705669"/>
                <a:ext cx="1433022" cy="357596"/>
              </a:xfrm>
              <a:prstGeom prst="rect">
                <a:avLst/>
              </a:prstGeom>
            </p:spPr>
          </p:pic>
          <p:pic>
            <p:nvPicPr>
              <p:cNvPr id="17" name="Picture 16" descr="A blue and white logo on a black background&#10;&#10;Description automatically generated">
                <a:extLst>
                  <a:ext uri="{FF2B5EF4-FFF2-40B4-BE49-F238E27FC236}">
                    <a16:creationId xmlns:a16="http://schemas.microsoft.com/office/drawing/2014/main" id="{85C5AE7B-21DB-6C47-1B33-A2B1C7F88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6345" y="5629969"/>
                <a:ext cx="1030107" cy="505790"/>
              </a:xfrm>
              <a:prstGeom prst="rect">
                <a:avLst/>
              </a:prstGeom>
            </p:spPr>
          </p:pic>
          <p:pic>
            <p:nvPicPr>
              <p:cNvPr id="18" name="Picture 17" descr="A black background with blue and white text&#10;&#10;Description automatically generated">
                <a:extLst>
                  <a:ext uri="{FF2B5EF4-FFF2-40B4-BE49-F238E27FC236}">
                    <a16:creationId xmlns:a16="http://schemas.microsoft.com/office/drawing/2014/main" id="{F4CA869A-1FD0-FDE6-7B53-B03CF4BDF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8446" y="5642694"/>
                <a:ext cx="1030107" cy="509394"/>
              </a:xfrm>
              <a:prstGeom prst="rect">
                <a:avLst/>
              </a:prstGeom>
            </p:spPr>
          </p:pic>
          <p:pic>
            <p:nvPicPr>
              <p:cNvPr id="19" name="Picture 18" descr="A black background with blue text&#10;&#10;Description automatically generated">
                <a:extLst>
                  <a:ext uri="{FF2B5EF4-FFF2-40B4-BE49-F238E27FC236}">
                    <a16:creationId xmlns:a16="http://schemas.microsoft.com/office/drawing/2014/main" id="{8C8D33AA-9088-220E-2F9F-D3A6D06C4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4116" y="5582066"/>
                <a:ext cx="1444947" cy="571003"/>
              </a:xfrm>
              <a:prstGeom prst="rect">
                <a:avLst/>
              </a:prstGeom>
            </p:spPr>
          </p:pic>
        </p:grpSp>
        <p:pic>
          <p:nvPicPr>
            <p:cNvPr id="14" name="Picture 13" descr="A puzzle with a letter c&#10;&#10;Description automatically generated">
              <a:extLst>
                <a:ext uri="{FF2B5EF4-FFF2-40B4-BE49-F238E27FC236}">
                  <a16:creationId xmlns:a16="http://schemas.microsoft.com/office/drawing/2014/main" id="{CE3F07BD-C4DC-4287-0178-D5C971826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2914" y="5699978"/>
              <a:ext cx="1318520" cy="394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792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183F30-5900-3F11-CE90-20C86E8456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6842" y="1868514"/>
            <a:ext cx="4736495" cy="42473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A strategy helps </a:t>
            </a:r>
            <a:r>
              <a:rPr lang="en-GB" sz="2800" dirty="0">
                <a:latin typeface="+mn-lt"/>
              </a:rPr>
              <a:t>all professionals to work together and towards the same things. In Milton Keynes we have a strategy for special educational needs and disabilities which needs to be refreshed. </a:t>
            </a:r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We want to hear your views on our suggested new vision!</a:t>
            </a:r>
          </a:p>
          <a:p>
            <a:endParaRPr lang="en-US" sz="2000" b="1" dirty="0"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851944-5FF4-6CD1-CA37-B34F9E3485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36842" y="935657"/>
            <a:ext cx="473649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8796"/>
                </a:solidFill>
                <a:latin typeface="Amasis MT Pro Black" panose="02040504050005020304" pitchFamily="18" charset="77"/>
              </a:rPr>
              <a:t>Our SEND Strategy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E9EFE-E5A6-937A-8294-459E91F21C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8038" y="423046"/>
            <a:ext cx="2680095" cy="6687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A74C7C-0EB4-17E1-176E-80C8C75B9FD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960" y="0"/>
            <a:ext cx="6035040" cy="6858000"/>
          </a:xfrm>
          <a:prstGeom prst="rect">
            <a:avLst/>
          </a:prstGeom>
        </p:spPr>
      </p:pic>
      <p:pic>
        <p:nvPicPr>
          <p:cNvPr id="8" name="Picture 7" descr="A group of kids hiking in the woods&#10;&#10;Description automatically generated">
            <a:extLst>
              <a:ext uri="{FF2B5EF4-FFF2-40B4-BE49-F238E27FC236}">
                <a16:creationId xmlns:a16="http://schemas.microsoft.com/office/drawing/2014/main" id="{1A19A04C-8C97-E904-0AF4-CB27AEB53C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1"/>
          <a:stretch/>
        </p:blipFill>
        <p:spPr>
          <a:xfrm>
            <a:off x="6156960" y="0"/>
            <a:ext cx="603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6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183F30-5900-3F11-CE90-20C86E8456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6841" y="1858354"/>
            <a:ext cx="10571239" cy="42473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We’ve used:</a:t>
            </a:r>
          </a:p>
          <a:p>
            <a:endParaRPr 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Feedback from parents and carers, young people and schools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Our ‘self-evaluation’ which looks at whether we are making a difference to children with special educational needs and disabilities and where we might need to improve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Some information about who will likely be living in Milton Keynes in the future, which is known as “population forecasting”.</a:t>
            </a:r>
          </a:p>
          <a:p>
            <a:endParaRPr lang="en-US" sz="2000" b="1" dirty="0"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851944-5FF4-6CD1-CA37-B34F9E3485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36841" y="913374"/>
            <a:ext cx="9559636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  <a:t>How have we come up with the vision?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E9EFE-E5A6-937A-8294-459E91F21C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4385" y="5838326"/>
            <a:ext cx="2680095" cy="66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60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26659-0510-3CF0-0B39-3C89AA3D4E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314" y="429015"/>
            <a:ext cx="11299371" cy="5999969"/>
          </a:xfrm>
          <a:prstGeom prst="rect">
            <a:avLst/>
          </a:prstGeom>
          <a:solidFill>
            <a:srgbClr val="0087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8796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5BB537-C3E3-DA3C-78FE-6FFC5784ED26}"/>
              </a:ext>
            </a:extLst>
          </p:cNvPr>
          <p:cNvGrpSpPr/>
          <p:nvPr/>
        </p:nvGrpSpPr>
        <p:grpSpPr>
          <a:xfrm>
            <a:off x="2263912" y="2704026"/>
            <a:ext cx="7336601" cy="2190159"/>
            <a:chOff x="2263912" y="2704026"/>
            <a:chExt cx="7336601" cy="219015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D50C928-D69B-09E5-28A8-B51404D7931B}"/>
                </a:ext>
              </a:extLst>
            </p:cNvPr>
            <p:cNvSpPr/>
            <p:nvPr/>
          </p:nvSpPr>
          <p:spPr>
            <a:xfrm>
              <a:off x="2263912" y="3389893"/>
              <a:ext cx="2251587" cy="81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solidFill>
                    <a:srgbClr val="008796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Are Known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A6D19C-5439-371E-9A59-62EB2668DE94}"/>
                </a:ext>
              </a:extLst>
            </p:cNvPr>
            <p:cNvSpPr/>
            <p:nvPr/>
          </p:nvSpPr>
          <p:spPr>
            <a:xfrm>
              <a:off x="4806419" y="3389893"/>
              <a:ext cx="2251587" cy="81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solidFill>
                    <a:srgbClr val="008796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Belong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77C184-2D3A-3331-9A29-7267240165BE}"/>
                </a:ext>
              </a:extLst>
            </p:cNvPr>
            <p:cNvSpPr/>
            <p:nvPr/>
          </p:nvSpPr>
          <p:spPr>
            <a:xfrm>
              <a:off x="7348926" y="3389893"/>
              <a:ext cx="2251587" cy="81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solidFill>
                    <a:srgbClr val="008796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Thrive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23EAF0-7AB8-B3CB-E6E1-AF4F9031E5BB}"/>
                </a:ext>
              </a:extLst>
            </p:cNvPr>
            <p:cNvSpPr txBox="1"/>
            <p:nvPr/>
          </p:nvSpPr>
          <p:spPr>
            <a:xfrm>
              <a:off x="2386017" y="2704026"/>
              <a:ext cx="7131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  <a:latin typeface="Amasis MT Pro Black" panose="02040A04050005020304" pitchFamily="18" charset="0"/>
                </a:rPr>
                <a:t>Children and young people with SEND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78C3BA-B028-EA44-E87E-2EF4CF1B7723}"/>
                </a:ext>
              </a:extLst>
            </p:cNvPr>
            <p:cNvSpPr txBox="1"/>
            <p:nvPr/>
          </p:nvSpPr>
          <p:spPr>
            <a:xfrm>
              <a:off x="4201415" y="4370965"/>
              <a:ext cx="4687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  <a:latin typeface="Amasis MT Pro Black" panose="02040A04050005020304" pitchFamily="18" charset="0"/>
                </a:rPr>
                <a:t>in Milton Keynes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C0ED84-1C65-CFB3-482A-11F837A2C7FE}"/>
              </a:ext>
            </a:extLst>
          </p:cNvPr>
          <p:cNvSpPr txBox="1"/>
          <p:nvPr/>
        </p:nvSpPr>
        <p:spPr>
          <a:xfrm>
            <a:off x="1653887" y="1070338"/>
            <a:ext cx="9338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masis MT Pro Black" panose="02040504050005020304" pitchFamily="18" charset="77"/>
              </a:rPr>
              <a:t>Our proposed strategy headlines:</a:t>
            </a:r>
            <a:endParaRPr lang="en-GB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82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7ACE66-9EA3-AB7F-1261-CBBCA441A2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315" y="429016"/>
            <a:ext cx="11299371" cy="5999969"/>
          </a:xfrm>
          <a:prstGeom prst="rect">
            <a:avLst/>
          </a:prstGeom>
          <a:solidFill>
            <a:srgbClr val="0087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76071E-155B-6F97-48A1-E2897DA9E5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02868" y="1999659"/>
            <a:ext cx="10259117" cy="291772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dirty="0">
              <a:solidFill>
                <a:schemeClr val="bg1"/>
              </a:solidFill>
              <a:latin typeface="+mn-lt"/>
            </a:endParaRPr>
          </a:p>
          <a:p>
            <a:r>
              <a:rPr lang="en-GB" sz="6000" dirty="0">
                <a:solidFill>
                  <a:schemeClr val="bg1"/>
                </a:solidFill>
                <a:latin typeface="Amasis MT Pro Black" panose="02040A04050005020304" pitchFamily="18" charset="0"/>
              </a:rPr>
              <a:t>Do you think that this is easy to understand?</a:t>
            </a:r>
          </a:p>
          <a:p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183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7ACE66-9EA3-AB7F-1261-CBBCA441A2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315" y="429016"/>
            <a:ext cx="11299371" cy="5999969"/>
          </a:xfrm>
          <a:prstGeom prst="rect">
            <a:avLst/>
          </a:prstGeom>
          <a:solidFill>
            <a:srgbClr val="0087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76071E-155B-6F97-48A1-E2897DA9E5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02868" y="1999659"/>
            <a:ext cx="10259117" cy="352711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bg1"/>
                </a:solidFill>
                <a:latin typeface="Amasis MT Pro Black" panose="02040A04050005020304" pitchFamily="18" charset="0"/>
              </a:rPr>
              <a:t>Do you think it's ambitious? </a:t>
            </a:r>
          </a:p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If everyone worked towards this, would it give you the chance to have the life that you want in the future?</a:t>
            </a:r>
          </a:p>
          <a:p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036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183F30-5900-3F11-CE90-20C86E8456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6842" y="1868514"/>
            <a:ext cx="4736495" cy="153272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endParaRPr lang="en-US" sz="2000" b="1" dirty="0"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851944-5FF4-6CD1-CA37-B34F9E3485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36842" y="-1806632"/>
            <a:ext cx="4736495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US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US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US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US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US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US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US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US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r>
              <a:rPr lang="en-US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  <a:t>What do you</a:t>
            </a:r>
            <a: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  <a:t> think it feels like to belong?</a:t>
            </a:r>
            <a:endParaRPr lang="en-US" sz="3600" b="1" dirty="0">
              <a:solidFill>
                <a:srgbClr val="008796"/>
              </a:solidFill>
              <a:latin typeface="Amasis MT Pro Black" panose="02040504050005020304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E9EFE-E5A6-937A-8294-459E91F21C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8038" y="423046"/>
            <a:ext cx="2680095" cy="6687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A74C7C-0EB4-17E1-176E-80C8C75B9FD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960" y="0"/>
            <a:ext cx="6035040" cy="6858000"/>
          </a:xfrm>
          <a:prstGeom prst="rect">
            <a:avLst/>
          </a:prstGeom>
        </p:spPr>
      </p:pic>
      <p:pic>
        <p:nvPicPr>
          <p:cNvPr id="10" name="Picture 9" descr="A group of people studying&#10;&#10;Description automatically generated">
            <a:extLst>
              <a:ext uri="{FF2B5EF4-FFF2-40B4-BE49-F238E27FC236}">
                <a16:creationId xmlns:a16="http://schemas.microsoft.com/office/drawing/2014/main" id="{70FD4FF8-C961-E7D7-8E23-CABB0EA205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9" t="405" r="24574" b="-405"/>
          <a:stretch/>
        </p:blipFill>
        <p:spPr>
          <a:xfrm>
            <a:off x="6156960" y="0"/>
            <a:ext cx="603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89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183F30-5900-3F11-CE90-20C86E8456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6842" y="1868514"/>
            <a:ext cx="4736495" cy="153272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endParaRPr lang="en-US" sz="2000" b="1" dirty="0"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851944-5FF4-6CD1-CA37-B34F9E3485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36842" y="-1557333"/>
            <a:ext cx="4736495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  <a:t>What would your life be like if you were "thriving"?</a:t>
            </a:r>
            <a:endParaRPr lang="en-US" sz="3600" b="1" dirty="0">
              <a:solidFill>
                <a:srgbClr val="008796"/>
              </a:solidFill>
              <a:latin typeface="Amasis MT Pro Black" panose="02040504050005020304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E9EFE-E5A6-937A-8294-459E91F21C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8038" y="423046"/>
            <a:ext cx="2680095" cy="6687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A74C7C-0EB4-17E1-176E-80C8C75B9FD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960" y="0"/>
            <a:ext cx="6035040" cy="6858000"/>
          </a:xfrm>
          <a:prstGeom prst="rect">
            <a:avLst/>
          </a:prstGeom>
        </p:spPr>
      </p:pic>
      <p:pic>
        <p:nvPicPr>
          <p:cNvPr id="9" name="Picture 8" descr="A group of people raising their fists&#10;&#10;Description automatically generated">
            <a:extLst>
              <a:ext uri="{FF2B5EF4-FFF2-40B4-BE49-F238E27FC236}">
                <a16:creationId xmlns:a16="http://schemas.microsoft.com/office/drawing/2014/main" id="{F93848E4-A2A0-A6F0-5235-579AD25DA7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 r="20298"/>
          <a:stretch/>
        </p:blipFill>
        <p:spPr>
          <a:xfrm>
            <a:off x="6156960" y="0"/>
            <a:ext cx="603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52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183F30-5900-3F11-CE90-20C86E8456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6842" y="1868514"/>
            <a:ext cx="4736495" cy="153272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endParaRPr lang="en-US" sz="2000" b="1" dirty="0"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851944-5FF4-6CD1-CA37-B34F9E3485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36842" y="-2803828"/>
            <a:ext cx="4736495" cy="8069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b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</a:br>
            <a:r>
              <a:rPr lang="en-GB" sz="3600" b="1" dirty="0">
                <a:solidFill>
                  <a:srgbClr val="008796"/>
                </a:solidFill>
                <a:latin typeface="Amasis MT Pro Black" panose="02040504050005020304" pitchFamily="18" charset="77"/>
              </a:rPr>
              <a:t>What do you think it feels like when you're "known" by professionals like teachers, health professionals and social workers?</a:t>
            </a:r>
            <a:endParaRPr lang="en-US" sz="3600" b="1" dirty="0">
              <a:solidFill>
                <a:srgbClr val="008796"/>
              </a:solidFill>
              <a:latin typeface="Amasis MT Pro Black" panose="02040504050005020304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E9EFE-E5A6-937A-8294-459E91F21C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8038" y="423046"/>
            <a:ext cx="2680095" cy="6687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A74C7C-0EB4-17E1-176E-80C8C75B9FD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960" y="0"/>
            <a:ext cx="6035040" cy="6858000"/>
          </a:xfrm>
          <a:prstGeom prst="rect">
            <a:avLst/>
          </a:prstGeom>
        </p:spPr>
      </p:pic>
      <p:pic>
        <p:nvPicPr>
          <p:cNvPr id="8" name="Picture 7" descr="A group of people sitting outside&#10;&#10;Description automatically generated">
            <a:extLst>
              <a:ext uri="{FF2B5EF4-FFF2-40B4-BE49-F238E27FC236}">
                <a16:creationId xmlns:a16="http://schemas.microsoft.com/office/drawing/2014/main" id="{CF09E7B0-E2E9-D113-A27D-3176ABF703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4"/>
          <a:stretch/>
        </p:blipFill>
        <p:spPr>
          <a:xfrm>
            <a:off x="6076749" y="0"/>
            <a:ext cx="6116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23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slides" id="{921014F8-4D39-4E36-A162-12D521C8CF81}" vid="{93B58699-BBB3-4621-9EBA-4F8BFA7144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A081A89419974C9C6AE058A7C69F41" ma:contentTypeVersion="1" ma:contentTypeDescription="Create a new document." ma:contentTypeScope="" ma:versionID="68dc941a1059fea0f243f040f1f7c25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032f31bce0c27f7c959937df3a44a2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692F89-329C-4A0D-885A-F76B206792FE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E88805B-AD88-4D52-B30C-5FB7E52D68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6DED3E-1963-4ACD-8EB8-3FE05F2F726A}">
  <ds:schemaRefs>
    <ds:schemaRef ds:uri="aabe5429-71d5-4b70-b337-5caee7e1589a"/>
    <ds:schemaRef ds:uri="b8652632-f1b5-4c71-ba22-4efebc9d6754"/>
    <ds:schemaRef ds:uri="eb7d08dc-c761-4aaf-a91f-bbb55a5313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slides</Template>
  <TotalTime>254</TotalTime>
  <Words>322</Words>
  <Application>Microsoft Office PowerPoint</Application>
  <PresentationFormat>Widescreen</PresentationFormat>
  <Paragraphs>41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Amasis MT Pro Black</vt:lpstr>
      <vt:lpstr>Arial</vt:lpstr>
      <vt:lpstr>Calibri</vt:lpstr>
      <vt:lpstr>Calibri Light</vt:lpstr>
      <vt:lpstr>Office Theme</vt:lpstr>
      <vt:lpstr>PowerPoint Presentation</vt:lpstr>
      <vt:lpstr>Our SEND Strategy</vt:lpstr>
      <vt:lpstr>How have we come up with the vision?</vt:lpstr>
      <vt:lpstr>PowerPoint Presentation</vt:lpstr>
      <vt:lpstr>PowerPoint Presentation</vt:lpstr>
      <vt:lpstr>PowerPoint Presentation</vt:lpstr>
      <vt:lpstr>         What do you think it feels like to belong?</vt:lpstr>
      <vt:lpstr>        What would your life be like if you were "thriving"?</vt:lpstr>
      <vt:lpstr>         What do you think it feels like when you're "known" by professionals like teachers, health professionals and social workers?</vt:lpstr>
      <vt:lpstr>What happens next?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SEND Strategy 2025 - 2028</dc:title>
  <dc:creator>Mim Kendrick</dc:creator>
  <cp:lastModifiedBy>Alicia Mills</cp:lastModifiedBy>
  <cp:revision>2</cp:revision>
  <dcterms:created xsi:type="dcterms:W3CDTF">2025-03-11T10:45:01Z</dcterms:created>
  <dcterms:modified xsi:type="dcterms:W3CDTF">2025-03-20T12:08:15Z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0x01010023A081A89419974C9C6AE058A7C69F41</vt:lpwstr>
  </property>
  <property fmtid="{D5CDD505-2E9C-101B-9397-08002B2CF9AE}" pid="3" name="MSIP_Label_63c1ac14-a526-43f4-a307-d36348ef7f4f_Enabled">
    <vt:lpwstr>True</vt:lpwstr>
  </property>
  <property fmtid="{D5CDD505-2E9C-101B-9397-08002B2CF9AE}" pid="4" name="MSIP_Label_63c1ac14-a526-43f4-a307-d36348ef7f4f_SiteId">
    <vt:lpwstr>d508f700-8ad2-4677-8f96-36e1c252fa76</vt:lpwstr>
  </property>
  <property fmtid="{D5CDD505-2E9C-101B-9397-08002B2CF9AE}" pid="5" name="MSIP_Label_63c1ac14-a526-43f4-a307-d36348ef7f4f_SetDate">
    <vt:lpwstr>2024-03-21T09:40:43Z</vt:lpwstr>
  </property>
  <property fmtid="{D5CDD505-2E9C-101B-9397-08002B2CF9AE}" pid="6" name="MSIP_Label_63c1ac14-a526-43f4-a307-d36348ef7f4f_Name">
    <vt:lpwstr>Official - No Personal Data</vt:lpwstr>
  </property>
  <property fmtid="{D5CDD505-2E9C-101B-9397-08002B2CF9AE}" pid="7" name="MSIP_Label_63c1ac14-a526-43f4-a307-d36348ef7f4f_ActionId">
    <vt:lpwstr>d1ad79fa-ae90-4abe-aa10-df0eed05e794</vt:lpwstr>
  </property>
  <property fmtid="{D5CDD505-2E9C-101B-9397-08002B2CF9AE}" pid="8" name="MSIP_Label_63c1ac14-a526-43f4-a307-d36348ef7f4f_Removed">
    <vt:lpwstr>False</vt:lpwstr>
  </property>
  <property fmtid="{D5CDD505-2E9C-101B-9397-08002B2CF9AE}" pid="9" name="MSIP_Label_63c1ac14-a526-43f4-a307-d36348ef7f4f_Extended_MSFT_Method">
    <vt:lpwstr>Standard</vt:lpwstr>
  </property>
  <property fmtid="{D5CDD505-2E9C-101B-9397-08002B2CF9AE}" pid="10" name="Sensitivity">
    <vt:lpwstr>Official - No Personal Data</vt:lpwstr>
  </property>
  <property fmtid="{D5CDD505-2E9C-101B-9397-08002B2CF9AE}" pid="11" name="MediaServiceImageTags">
    <vt:lpwstr/>
  </property>
  <property fmtid="{D5CDD505-2E9C-101B-9397-08002B2CF9AE}" pid="12" name="lcf76f155ced4ddcb4097134ff3c332f">
    <vt:lpwstr/>
  </property>
  <property fmtid="{D5CDD505-2E9C-101B-9397-08002B2CF9AE}" pid="13" name="TaxCatchAll">
    <vt:lpwstr/>
  </property>
</Properties>
</file>